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9" r:id="rId2"/>
    <p:sldId id="258" r:id="rId3"/>
    <p:sldId id="259" r:id="rId4"/>
    <p:sldId id="257" r:id="rId5"/>
    <p:sldId id="270" r:id="rId6"/>
    <p:sldId id="284" r:id="rId7"/>
    <p:sldId id="271" r:id="rId8"/>
    <p:sldId id="272" r:id="rId9"/>
    <p:sldId id="273" r:id="rId10"/>
    <p:sldId id="277" r:id="rId11"/>
    <p:sldId id="282" r:id="rId12"/>
    <p:sldId id="283" r:id="rId13"/>
    <p:sldId id="285"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000000"/>
    <a:srgbClr val="E2C896"/>
    <a:srgbClr val="FF6600"/>
    <a:srgbClr val="FF3B0D"/>
    <a:srgbClr val="92D050"/>
    <a:srgbClr val="FF3300"/>
    <a:srgbClr val="FF0000"/>
    <a:srgbClr val="FFFF00"/>
    <a:srgbClr val="E17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94" autoAdjust="0"/>
    <p:restoredTop sz="91652" autoAdjust="0"/>
  </p:normalViewPr>
  <p:slideViewPr>
    <p:cSldViewPr snapToGrid="0">
      <p:cViewPr varScale="1">
        <p:scale>
          <a:sx n="60" d="100"/>
          <a:sy n="60" d="100"/>
        </p:scale>
        <p:origin x="6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F4B82-D201-4976-83AC-0F253C63F5B6}" type="datetimeFigureOut">
              <a:rPr lang="en-US" smtClean="0"/>
              <a:t>5/31/2016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2887-055A-41B0-AC51-1F18A5DF3030}" type="slidenum">
              <a:rPr lang="en-US" smtClean="0"/>
              <a:t>‹#›</a:t>
            </a:fld>
            <a:endParaRPr lang="en-US"/>
          </a:p>
        </p:txBody>
      </p:sp>
    </p:spTree>
    <p:extLst>
      <p:ext uri="{BB962C8B-B14F-4D97-AF65-F5344CB8AC3E}">
        <p14:creationId xmlns:p14="http://schemas.microsoft.com/office/powerpoint/2010/main" val="27822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of us, each have a role (ex. project manager) and each will divide work on the project, we are supported by Costello our faculty advisor and Sean our PhD advisor, and external advisors to provide us with additional support and expertise</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2</a:t>
            </a:fld>
            <a:endParaRPr lang="en-US"/>
          </a:p>
        </p:txBody>
      </p:sp>
    </p:spTree>
    <p:extLst>
      <p:ext uri="{BB962C8B-B14F-4D97-AF65-F5344CB8AC3E}">
        <p14:creationId xmlns:p14="http://schemas.microsoft.com/office/powerpoint/2010/main" val="245565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11</a:t>
            </a:fld>
            <a:endParaRPr lang="en-US"/>
          </a:p>
        </p:txBody>
      </p:sp>
    </p:spTree>
    <p:extLst>
      <p:ext uri="{BB962C8B-B14F-4D97-AF65-F5344CB8AC3E}">
        <p14:creationId xmlns:p14="http://schemas.microsoft.com/office/powerpoint/2010/main" val="188911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12</a:t>
            </a:fld>
            <a:endParaRPr lang="en-US"/>
          </a:p>
        </p:txBody>
      </p:sp>
    </p:spTree>
    <p:extLst>
      <p:ext uri="{BB962C8B-B14F-4D97-AF65-F5344CB8AC3E}">
        <p14:creationId xmlns:p14="http://schemas.microsoft.com/office/powerpoint/2010/main" val="159069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14</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15</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more than 15 years of collaboration with fishermen, COBI has been involved in the creation of 29 community-based no-take marine reserves (21,106 hectares) distributed among 13 different communities in the Gulf of California, Pacific coast of Baja Peninsula, and the Caribbean. They also collaborate with government agencies to design and monitor 10 Marine Protected Areas (617,703 hectares) that have no-take marine reserves (58,348 hectares) within their perimeters (i.e. core zones).</a:t>
            </a:r>
          </a:p>
          <a:p>
            <a:r>
              <a:rPr lang="en-US" sz="1200" kern="1200" dirty="0" smtClean="0">
                <a:solidFill>
                  <a:schemeClr val="tx1"/>
                </a:solidFill>
                <a:effectLst/>
                <a:latin typeface="+mn-lt"/>
                <a:ea typeface="+mn-ea"/>
                <a:cs typeface="+mn-cs"/>
              </a:rPr>
              <a:t>-These marine reserves can be no-take (fishing is off-limits), partially protected (extraction of specific species is not allowed), temporarily protected (only for a period of time) or a combination of temporal and partial protections.</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3</a:t>
            </a:fld>
            <a:endParaRPr lang="en-US"/>
          </a:p>
        </p:txBody>
      </p:sp>
    </p:spTree>
    <p:extLst>
      <p:ext uri="{BB962C8B-B14F-4D97-AF65-F5344CB8AC3E}">
        <p14:creationId xmlns:p14="http://schemas.microsoft.com/office/powerpoint/2010/main" val="269984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4</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extent to which these reserves have met their objectives is unclear. Each community has unique culture, natural resources, vulnerabilities, and governance structures. This hinders the use of conventional frameworks that evaluate the effectiveness of no-take marine reserves, and calls for the development of an appropriate tool capable of measuring effectiveness under the current scenario.</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5</a:t>
            </a:fld>
            <a:endParaRPr lang="en-US"/>
          </a:p>
        </p:txBody>
      </p:sp>
    </p:spTree>
    <p:extLst>
      <p:ext uri="{BB962C8B-B14F-4D97-AF65-F5344CB8AC3E}">
        <p14:creationId xmlns:p14="http://schemas.microsoft.com/office/powerpoint/2010/main" val="332940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6</a:t>
            </a:fld>
            <a:endParaRPr lang="en-US"/>
          </a:p>
        </p:txBody>
      </p:sp>
    </p:spTree>
    <p:extLst>
      <p:ext uri="{BB962C8B-B14F-4D97-AF65-F5344CB8AC3E}">
        <p14:creationId xmlns:p14="http://schemas.microsoft.com/office/powerpoint/2010/main" val="324705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-Biophysical or landings (total or specific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spp</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Input of what you need ex. fish abundance and get post-pre treatment and control, DID by hand vs. linear regression, output: value of the DD estimate (positive or negative) trend and if do it by regression if this trend is significant</a:t>
            </a:r>
          </a:p>
          <a:p>
            <a:r>
              <a:rPr lang="en-US" sz="1200" kern="1200" dirty="0" smtClean="0">
                <a:solidFill>
                  <a:schemeClr val="tx1"/>
                </a:solidFill>
                <a:effectLst/>
                <a:latin typeface="+mn-lt"/>
                <a:ea typeface="+mn-ea"/>
                <a:cs typeface="+mn-cs"/>
              </a:rPr>
              <a:t>-We are still working on how we are going to analyze the governance</a:t>
            </a:r>
            <a:r>
              <a:rPr lang="en-US" sz="1200" kern="1200" baseline="0" dirty="0" smtClean="0">
                <a:solidFill>
                  <a:schemeClr val="tx1"/>
                </a:solidFill>
                <a:effectLst/>
                <a:latin typeface="+mn-lt"/>
                <a:ea typeface="+mn-ea"/>
                <a:cs typeface="+mn-cs"/>
              </a:rPr>
              <a:t> indicators (since are explanatory)</a:t>
            </a:r>
            <a:endParaRPr lang="en-US" dirty="0" smtClean="0"/>
          </a:p>
          <a:p>
            <a:endParaRPr lang="es-EC" dirty="0"/>
          </a:p>
        </p:txBody>
      </p:sp>
      <p:sp>
        <p:nvSpPr>
          <p:cNvPr id="4" name="Slide Number Placeholder 3"/>
          <p:cNvSpPr>
            <a:spLocks noGrp="1"/>
          </p:cNvSpPr>
          <p:nvPr>
            <p:ph type="sldNum" sz="quarter" idx="10"/>
          </p:nvPr>
        </p:nvSpPr>
        <p:spPr/>
        <p:txBody>
          <a:bodyPr/>
          <a:lstStyle/>
          <a:p>
            <a:fld id="{B58D2887-055A-41B0-AC51-1F18A5DF3030}" type="slidenum">
              <a:rPr lang="en-US" smtClean="0"/>
              <a:t>7</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-Sections of guidebook: Introduction, Selection of Indicators (depend on objectives of reserve), Data collection, Data Formatting, Analysis: subsection for biophysical, governance and social; Interpretation of results: for each type of indicator; Recommendations for improvement</a:t>
            </a:r>
          </a:p>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8</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9</a:t>
            </a:fld>
            <a:endParaRPr lang="en-US"/>
          </a:p>
        </p:txBody>
      </p:sp>
    </p:spTree>
    <p:extLst>
      <p:ext uri="{BB962C8B-B14F-4D97-AF65-F5344CB8AC3E}">
        <p14:creationId xmlns:p14="http://schemas.microsoft.com/office/powerpoint/2010/main" val="381552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8D2887-055A-41B0-AC51-1F18A5DF3030}" type="slidenum">
              <a:rPr lang="en-US" smtClean="0"/>
              <a:t>10</a:t>
            </a:fld>
            <a:endParaRPr lang="en-US"/>
          </a:p>
        </p:txBody>
      </p:sp>
    </p:spTree>
    <p:extLst>
      <p:ext uri="{BB962C8B-B14F-4D97-AF65-F5344CB8AC3E}">
        <p14:creationId xmlns:p14="http://schemas.microsoft.com/office/powerpoint/2010/main" val="381552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656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1952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84008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477BFD-3DE9-42E5-B0E3-2FF46F40E2B5}"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300197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77BFD-3DE9-42E5-B0E3-2FF46F40E2B5}" type="datetimeFigureOut">
              <a:rPr lang="en-US"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8988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477BFD-3DE9-42E5-B0E3-2FF46F40E2B5}"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94214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477BFD-3DE9-42E5-B0E3-2FF46F40E2B5}" type="datetimeFigureOut">
              <a:rPr lang="en-US" smtClean="0"/>
              <a:t>5/31/2016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22846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477BFD-3DE9-42E5-B0E3-2FF46F40E2B5}" type="datetimeFigureOut">
              <a:rPr lang="en-US" smtClean="0"/>
              <a:t>5/31/2016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8394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77BFD-3DE9-42E5-B0E3-2FF46F40E2B5}" type="datetimeFigureOut">
              <a:rPr lang="en-US" smtClean="0"/>
              <a:t>5/31/2016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27066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400448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477BFD-3DE9-42E5-B0E3-2FF46F40E2B5}" type="datetimeFigureOut">
              <a:rPr lang="en-US"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1FFFE-CF6A-41B5-93CC-BBF257A635E9}" type="slidenum">
              <a:rPr lang="en-US" smtClean="0"/>
              <a:t>‹#›</a:t>
            </a:fld>
            <a:endParaRPr lang="en-US"/>
          </a:p>
        </p:txBody>
      </p:sp>
    </p:spTree>
    <p:extLst>
      <p:ext uri="{BB962C8B-B14F-4D97-AF65-F5344CB8AC3E}">
        <p14:creationId xmlns:p14="http://schemas.microsoft.com/office/powerpoint/2010/main" val="147265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77BFD-3DE9-42E5-B0E3-2FF46F40E2B5}" type="datetimeFigureOut">
              <a:rPr lang="en-US" smtClean="0"/>
              <a:t>5/31/2016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FFFE-CF6A-41B5-93CC-BBF257A635E9}" type="slidenum">
              <a:rPr lang="en-US" smtClean="0"/>
              <a:t>‹#›</a:t>
            </a:fld>
            <a:endParaRPr lang="en-US"/>
          </a:p>
        </p:txBody>
      </p:sp>
    </p:spTree>
    <p:extLst>
      <p:ext uri="{BB962C8B-B14F-4D97-AF65-F5344CB8AC3E}">
        <p14:creationId xmlns:p14="http://schemas.microsoft.com/office/powerpoint/2010/main" val="500485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98" y="0"/>
            <a:ext cx="10287000" cy="6858000"/>
          </a:xfrm>
          <a:prstGeom prst="rect">
            <a:avLst/>
          </a:prstGeom>
        </p:spPr>
      </p:pic>
      <p:sp>
        <p:nvSpPr>
          <p:cNvPr id="4" name="Rectangle 3"/>
          <p:cNvSpPr/>
          <p:nvPr/>
        </p:nvSpPr>
        <p:spPr>
          <a:xfrm>
            <a:off x="-2" y="-7"/>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65278" y="942507"/>
            <a:ext cx="8270543" cy="4972986"/>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549" y="1548528"/>
            <a:ext cx="9144000" cy="2387600"/>
          </a:xfrm>
        </p:spPr>
        <p:txBody>
          <a:bodyPr>
            <a:normAutofit/>
          </a:bodyPr>
          <a:lstStyle/>
          <a:p>
            <a:r>
              <a:rPr lang="en-US" b="1" dirty="0" smtClean="0">
                <a:effectLst>
                  <a:outerShdw blurRad="38100" dist="38100" dir="2700000" algn="tl">
                    <a:srgbClr val="000000">
                      <a:alpha val="43137"/>
                    </a:srgbClr>
                  </a:outerShdw>
                </a:effectLst>
              </a:rPr>
              <a:t>Framework to evaluate marine reserves in Mexico</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64939" y="4699017"/>
            <a:ext cx="9144000" cy="1655762"/>
          </a:xfrm>
        </p:spPr>
        <p:txBody>
          <a:bodyPr>
            <a:normAutofit/>
          </a:bodyPr>
          <a:lstStyle/>
          <a:p>
            <a:r>
              <a:rPr lang="en-US" dirty="0" err="1">
                <a:effectLst>
                  <a:outerShdw blurRad="38100" dist="38100" dir="2700000" algn="tl">
                    <a:srgbClr val="000000">
                      <a:alpha val="43137"/>
                    </a:srgbClr>
                  </a:outerShdw>
                </a:effectLst>
              </a:rPr>
              <a:t>Caio</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Faro, Jael Martinez, Juan </a:t>
            </a:r>
            <a:r>
              <a:rPr lang="en-US" dirty="0">
                <a:effectLst>
                  <a:outerShdw blurRad="38100" dist="38100" dir="2700000" algn="tl">
                    <a:srgbClr val="000000">
                      <a:alpha val="43137"/>
                    </a:srgbClr>
                  </a:outerShdw>
                </a:effectLst>
              </a:rPr>
              <a:t>Carlos </a:t>
            </a:r>
            <a:r>
              <a:rPr lang="en-US" dirty="0" smtClean="0">
                <a:effectLst>
                  <a:outerShdw blurRad="38100" dist="38100" dir="2700000" algn="tl">
                    <a:srgbClr val="000000">
                      <a:alpha val="43137"/>
                    </a:srgbClr>
                  </a:outerShdw>
                </a:effectLst>
              </a:rPr>
              <a:t>Villasenor, Melaina </a:t>
            </a:r>
            <a:r>
              <a:rPr lang="en-US" dirty="0">
                <a:effectLst>
                  <a:outerShdw blurRad="38100" dist="38100" dir="2700000" algn="tl">
                    <a:srgbClr val="000000">
                      <a:alpha val="43137"/>
                    </a:srgbClr>
                  </a:outerShdw>
                </a:effectLst>
              </a:rPr>
              <a:t>Wright</a:t>
            </a:r>
          </a:p>
        </p:txBody>
      </p:sp>
    </p:spTree>
    <p:extLst>
      <p:ext uri="{BB962C8B-B14F-4D97-AF65-F5344CB8AC3E}">
        <p14:creationId xmlns:p14="http://schemas.microsoft.com/office/powerpoint/2010/main" val="1839537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effectLst>
                <a:outerShdw blurRad="38100" dist="38100" dir="2700000" algn="tl">
                  <a:srgbClr val="000000">
                    <a:alpha val="43137"/>
                  </a:srgbClr>
                </a:outerShdw>
              </a:effectLst>
            </a:endParaRPr>
          </a:p>
        </p:txBody>
      </p:sp>
      <p:sp>
        <p:nvSpPr>
          <p:cNvPr id="25" name="CaixaDeTexto 8"/>
          <p:cNvSpPr txBox="1"/>
          <p:nvPr/>
        </p:nvSpPr>
        <p:spPr>
          <a:xfrm>
            <a:off x="1545987" y="1962398"/>
            <a:ext cx="3392147" cy="369332"/>
          </a:xfrm>
          <a:prstGeom prst="rect">
            <a:avLst/>
          </a:prstGeom>
          <a:noFill/>
        </p:spPr>
        <p:txBody>
          <a:bodyPr wrap="none" rtlCol="0">
            <a:spAutoFit/>
          </a:bodyPr>
          <a:lstStyle/>
          <a:p>
            <a:r>
              <a:rPr lang="en-US" dirty="0" smtClean="0">
                <a:solidFill>
                  <a:schemeClr val="bg1"/>
                </a:solidFill>
              </a:rPr>
              <a:t>Choose the objectives of your NTZ</a:t>
            </a:r>
            <a:endParaRPr lang="en-US" dirty="0">
              <a:solidFill>
                <a:schemeClr val="bg1"/>
              </a:solidFill>
            </a:endParaRPr>
          </a:p>
        </p:txBody>
      </p:sp>
      <p:sp>
        <p:nvSpPr>
          <p:cNvPr id="26" name="Retângulo 9"/>
          <p:cNvSpPr/>
          <p:nvPr/>
        </p:nvSpPr>
        <p:spPr>
          <a:xfrm>
            <a:off x="1880838" y="377172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tângulo 10"/>
          <p:cNvSpPr/>
          <p:nvPr/>
        </p:nvSpPr>
        <p:spPr>
          <a:xfrm>
            <a:off x="1880838" y="316861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tângulo 11"/>
          <p:cNvSpPr/>
          <p:nvPr/>
        </p:nvSpPr>
        <p:spPr>
          <a:xfrm>
            <a:off x="1880838" y="2565508"/>
            <a:ext cx="408152" cy="3438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CaixaDeTexto 13"/>
          <p:cNvSpPr txBox="1"/>
          <p:nvPr/>
        </p:nvSpPr>
        <p:spPr>
          <a:xfrm>
            <a:off x="2441147" y="3143121"/>
            <a:ext cx="2510495" cy="369332"/>
          </a:xfrm>
          <a:prstGeom prst="rect">
            <a:avLst/>
          </a:prstGeom>
          <a:noFill/>
        </p:spPr>
        <p:txBody>
          <a:bodyPr wrap="none" rtlCol="0">
            <a:spAutoFit/>
          </a:bodyPr>
          <a:lstStyle/>
          <a:p>
            <a:r>
              <a:rPr lang="en-US" dirty="0" smtClean="0">
                <a:solidFill>
                  <a:schemeClr val="bg1"/>
                </a:solidFill>
              </a:rPr>
              <a:t>Improve nearby fisheries</a:t>
            </a:r>
            <a:endParaRPr lang="en-US" dirty="0">
              <a:solidFill>
                <a:schemeClr val="bg1"/>
              </a:solidFill>
            </a:endParaRPr>
          </a:p>
        </p:txBody>
      </p:sp>
      <p:sp>
        <p:nvSpPr>
          <p:cNvPr id="30" name="CaixaDeTexto 14"/>
          <p:cNvSpPr txBox="1"/>
          <p:nvPr/>
        </p:nvSpPr>
        <p:spPr>
          <a:xfrm>
            <a:off x="2441147" y="3746004"/>
            <a:ext cx="2353721" cy="369332"/>
          </a:xfrm>
          <a:prstGeom prst="rect">
            <a:avLst/>
          </a:prstGeom>
          <a:noFill/>
        </p:spPr>
        <p:txBody>
          <a:bodyPr wrap="none" rtlCol="0">
            <a:spAutoFit/>
          </a:bodyPr>
          <a:lstStyle/>
          <a:p>
            <a:r>
              <a:rPr lang="en-US" dirty="0" smtClean="0">
                <a:solidFill>
                  <a:schemeClr val="bg1"/>
                </a:solidFill>
              </a:rPr>
              <a:t>Protect specific species</a:t>
            </a:r>
            <a:endParaRPr lang="en-US" dirty="0">
              <a:solidFill>
                <a:schemeClr val="bg1"/>
              </a:solidFill>
            </a:endParaRPr>
          </a:p>
        </p:txBody>
      </p:sp>
      <p:sp>
        <p:nvSpPr>
          <p:cNvPr id="31" name="CaixaDeTexto 12"/>
          <p:cNvSpPr txBox="1"/>
          <p:nvPr/>
        </p:nvSpPr>
        <p:spPr>
          <a:xfrm>
            <a:off x="2492912" y="2609023"/>
            <a:ext cx="3026919" cy="369332"/>
          </a:xfrm>
          <a:prstGeom prst="rect">
            <a:avLst/>
          </a:prstGeom>
          <a:noFill/>
        </p:spPr>
        <p:txBody>
          <a:bodyPr wrap="none" rtlCol="0">
            <a:spAutoFit/>
          </a:bodyPr>
          <a:lstStyle/>
          <a:p>
            <a:r>
              <a:rPr lang="en-US" dirty="0" smtClean="0">
                <a:solidFill>
                  <a:schemeClr val="bg1"/>
                </a:solidFill>
              </a:rPr>
              <a:t>Protect/restore the ecosystem</a:t>
            </a:r>
            <a:endParaRPr lang="en-US" dirty="0">
              <a:solidFill>
                <a:schemeClr val="bg1"/>
              </a:solidFill>
            </a:endParaRPr>
          </a:p>
        </p:txBody>
      </p:sp>
      <p:sp>
        <p:nvSpPr>
          <p:cNvPr id="32" name="Retângulo 16"/>
          <p:cNvSpPr/>
          <p:nvPr/>
        </p:nvSpPr>
        <p:spPr>
          <a:xfrm>
            <a:off x="5890506" y="1906287"/>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tângulo 17"/>
          <p:cNvSpPr/>
          <p:nvPr/>
        </p:nvSpPr>
        <p:spPr>
          <a:xfrm>
            <a:off x="10295080" y="1905560"/>
            <a:ext cx="476519" cy="4446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CaixaDeTexto 18"/>
          <p:cNvSpPr txBox="1"/>
          <p:nvPr/>
        </p:nvSpPr>
        <p:spPr>
          <a:xfrm>
            <a:off x="6226487" y="1943228"/>
            <a:ext cx="2871235" cy="369332"/>
          </a:xfrm>
          <a:prstGeom prst="rect">
            <a:avLst/>
          </a:prstGeom>
          <a:noFill/>
        </p:spPr>
        <p:txBody>
          <a:bodyPr wrap="none" rtlCol="0">
            <a:spAutoFit/>
          </a:bodyPr>
          <a:lstStyle/>
          <a:p>
            <a:r>
              <a:rPr lang="en-US" dirty="0" smtClean="0">
                <a:solidFill>
                  <a:schemeClr val="bg1"/>
                </a:solidFill>
              </a:rPr>
              <a:t>Choose your no-take reserve</a:t>
            </a:r>
            <a:endParaRPr lang="en-US" dirty="0">
              <a:solidFill>
                <a:schemeClr val="bg1"/>
              </a:solidFill>
            </a:endParaRPr>
          </a:p>
        </p:txBody>
      </p:sp>
      <p:sp>
        <p:nvSpPr>
          <p:cNvPr id="35" name="Triângulo isósceles 19"/>
          <p:cNvSpPr/>
          <p:nvPr/>
        </p:nvSpPr>
        <p:spPr>
          <a:xfrm rot="10800000">
            <a:off x="10336936" y="1957281"/>
            <a:ext cx="392805" cy="3552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Tree>
    <p:extLst>
      <p:ext uri="{BB962C8B-B14F-4D97-AF65-F5344CB8AC3E}">
        <p14:creationId xmlns:p14="http://schemas.microsoft.com/office/powerpoint/2010/main" val="2550044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solidFill>
                <a:schemeClr val="bg1"/>
              </a:solidFill>
            </a:endParaRPr>
          </a:p>
        </p:txBody>
      </p:sp>
      <p:sp>
        <p:nvSpPr>
          <p:cNvPr id="3" name="Content Placeholder 2"/>
          <p:cNvSpPr>
            <a:spLocks noGrp="1"/>
          </p:cNvSpPr>
          <p:nvPr>
            <p:ph idx="1"/>
          </p:nvPr>
        </p:nvSpPr>
        <p:spPr/>
        <p:txBody>
          <a:bodyPr/>
          <a:lstStyle/>
          <a:p>
            <a:endParaRPr lang="es-EC">
              <a:solidFill>
                <a:schemeClr val="bg1"/>
              </a:solidFill>
            </a:endParaRPr>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schemeClr val="bg1"/>
              </a:solidFill>
              <a:effectLst>
                <a:outerShdw blurRad="38100" dist="38100" dir="2700000" algn="tl">
                  <a:srgbClr val="000000">
                    <a:alpha val="43137"/>
                  </a:srgbClr>
                </a:outerShdw>
              </a:effectLst>
              <a:latin typeface="Calibri" panose="020F0502020204030204"/>
              <a:ea typeface="+mn-ea"/>
              <a:cs typeface="+mn-cs"/>
            </a:endParaRPr>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chemeClr val="bg1"/>
                </a:solidFill>
                <a:effectLst>
                  <a:outerShdw blurRad="38100" dist="19050" dir="2700000" algn="tl" rotWithShape="0">
                    <a:schemeClr val="dk1">
                      <a:alpha val="40000"/>
                    </a:schemeClr>
                  </a:outerShdw>
                </a:effectLst>
              </a:rPr>
              <a:t>No-</a:t>
            </a:r>
            <a:r>
              <a:rPr lang="pt-BR" dirty="0" err="1" smtClean="0">
                <a:ln w="0"/>
                <a:solidFill>
                  <a:schemeClr val="bg1"/>
                </a:solidFill>
                <a:effectLst>
                  <a:outerShdw blurRad="38100" dist="19050" dir="2700000" algn="tl" rotWithShape="0">
                    <a:schemeClr val="dk1">
                      <a:alpha val="40000"/>
                    </a:schemeClr>
                  </a:outerShdw>
                </a:effectLst>
              </a:rPr>
              <a:t>take</a:t>
            </a:r>
            <a:r>
              <a:rPr lang="pt-BR" dirty="0" smtClean="0">
                <a:ln w="0"/>
                <a:solidFill>
                  <a:schemeClr val="bg1"/>
                </a:solidFill>
                <a:effectLst>
                  <a:outerShdw blurRad="38100" dist="19050" dir="2700000" algn="tl" rotWithShape="0">
                    <a:schemeClr val="dk1">
                      <a:alpha val="40000"/>
                    </a:schemeClr>
                  </a:outerShdw>
                </a:effectLst>
              </a:rPr>
              <a:t> </a:t>
            </a:r>
            <a:r>
              <a:rPr lang="pt-BR" dirty="0">
                <a:ln w="0"/>
                <a:solidFill>
                  <a:schemeClr val="bg1"/>
                </a:solidFill>
                <a:effectLst>
                  <a:outerShdw blurRad="38100" dist="19050" dir="2700000" algn="tl" rotWithShape="0">
                    <a:schemeClr val="dk1">
                      <a:alpha val="40000"/>
                    </a:schemeClr>
                  </a:outerShdw>
                </a:effectLst>
              </a:rPr>
              <a:t>reserve </a:t>
            </a:r>
            <a:r>
              <a:rPr lang="pt-BR" dirty="0" err="1">
                <a:ln w="0"/>
                <a:solidFill>
                  <a:schemeClr val="bg1"/>
                </a:solidFill>
                <a:effectLst>
                  <a:outerShdw blurRad="38100" dist="19050" dir="2700000" algn="tl" rotWithShape="0">
                    <a:schemeClr val="dk1">
                      <a:alpha val="40000"/>
                    </a:schemeClr>
                  </a:outerShdw>
                </a:effectLst>
              </a:rPr>
              <a:t>effectiveness</a:t>
            </a:r>
            <a:r>
              <a:rPr lang="pt-BR" dirty="0">
                <a:ln w="0"/>
                <a:solidFill>
                  <a:schemeClr val="bg1"/>
                </a:solidFill>
                <a:effectLst>
                  <a:outerShdw blurRad="38100" dist="19050" dir="2700000" algn="tl" rotWithShape="0">
                    <a:schemeClr val="dk1">
                      <a:alpha val="40000"/>
                    </a:schemeClr>
                  </a:outerShdw>
                </a:effectLst>
              </a:rPr>
              <a:t> </a:t>
            </a:r>
            <a:r>
              <a:rPr lang="pt-BR" dirty="0" err="1">
                <a:ln w="0"/>
                <a:solidFill>
                  <a:schemeClr val="bg1"/>
                </a:solidFill>
                <a:effectLst>
                  <a:outerShdw blurRad="38100" dist="19050" dir="2700000" algn="tl" rotWithShape="0">
                    <a:schemeClr val="dk1">
                      <a:alpha val="40000"/>
                    </a:schemeClr>
                  </a:outerShdw>
                </a:effectLst>
              </a:rPr>
              <a:t>calculator</a:t>
            </a:r>
            <a:endParaRPr lang="pt-BR" dirty="0">
              <a:ln w="0"/>
              <a:solidFill>
                <a:schemeClr val="bg1"/>
              </a:solidFill>
              <a:effectLst>
                <a:outerShdw blurRad="38100" dist="19050" dir="2700000" algn="tl" rotWithShape="0">
                  <a:schemeClr val="dk1">
                    <a:alpha val="40000"/>
                  </a:schemeClr>
                </a:outerShdw>
              </a:effectLst>
            </a:endParaRPr>
          </a:p>
          <a:p>
            <a:pPr algn="ctr"/>
            <a:endParaRPr lang="en-US" b="1" dirty="0">
              <a:solidFill>
                <a:schemeClr val="bg1"/>
              </a:solidFill>
              <a:effectLst>
                <a:outerShdw blurRad="38100" dist="38100" dir="2700000" algn="tl">
                  <a:srgbClr val="000000">
                    <a:alpha val="43137"/>
                  </a:srgbClr>
                </a:outerShdw>
              </a:effectLst>
            </a:endParaRPr>
          </a:p>
        </p:txBody>
      </p:sp>
      <p:sp>
        <p:nvSpPr>
          <p:cNvPr id="36" name="Retângulo 20"/>
          <p:cNvSpPr/>
          <p:nvPr/>
        </p:nvSpPr>
        <p:spPr>
          <a:xfrm>
            <a:off x="7235254" y="4734321"/>
            <a:ext cx="2833351" cy="965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CaixaDeTexto 21"/>
          <p:cNvSpPr txBox="1"/>
          <p:nvPr/>
        </p:nvSpPr>
        <p:spPr>
          <a:xfrm>
            <a:off x="7800862" y="4924890"/>
            <a:ext cx="1702133" cy="584775"/>
          </a:xfrm>
          <a:prstGeom prst="rect">
            <a:avLst/>
          </a:prstGeom>
          <a:noFill/>
        </p:spPr>
        <p:txBody>
          <a:bodyPr wrap="none" rtlCol="0">
            <a:spAutoFit/>
          </a:bodyPr>
          <a:lstStyle/>
          <a:p>
            <a:r>
              <a:rPr lang="en-US" sz="3200" dirty="0" smtClean="0">
                <a:solidFill>
                  <a:schemeClr val="bg1"/>
                </a:solidFill>
              </a:rPr>
              <a:t>Continue</a:t>
            </a:r>
            <a:endParaRPr lang="en-US" sz="3200" dirty="0">
              <a:solidFill>
                <a:schemeClr val="bg1"/>
              </a:solidFill>
            </a:endParaRPr>
          </a:p>
        </p:txBody>
      </p:sp>
      <p:sp>
        <p:nvSpPr>
          <p:cNvPr id="22" name="Retângulo 16"/>
          <p:cNvSpPr/>
          <p:nvPr/>
        </p:nvSpPr>
        <p:spPr>
          <a:xfrm>
            <a:off x="1382495" y="4653479"/>
            <a:ext cx="4404574" cy="4439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CaixaDeTexto 18"/>
          <p:cNvSpPr txBox="1"/>
          <p:nvPr/>
        </p:nvSpPr>
        <p:spPr>
          <a:xfrm>
            <a:off x="1718476" y="4690420"/>
            <a:ext cx="1571777" cy="369332"/>
          </a:xfrm>
          <a:prstGeom prst="rect">
            <a:avLst/>
          </a:prstGeom>
          <a:noFill/>
        </p:spPr>
        <p:txBody>
          <a:bodyPr wrap="none" rtlCol="0">
            <a:spAutoFit/>
          </a:bodyPr>
          <a:lstStyle/>
          <a:p>
            <a:r>
              <a:rPr lang="en-US" dirty="0" smtClean="0">
                <a:solidFill>
                  <a:schemeClr val="bg1"/>
                </a:solidFill>
              </a:rPr>
              <a:t>Select your file</a:t>
            </a:r>
            <a:endParaRPr lang="en-US" dirty="0">
              <a:solidFill>
                <a:schemeClr val="bg1"/>
              </a:solidFill>
            </a:endParaRPr>
          </a:p>
        </p:txBody>
      </p:sp>
      <p:sp>
        <p:nvSpPr>
          <p:cNvPr id="24" name="Retângulo 22"/>
          <p:cNvSpPr/>
          <p:nvPr/>
        </p:nvSpPr>
        <p:spPr>
          <a:xfrm>
            <a:off x="4260032" y="5397576"/>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CaixaDeTexto 23"/>
          <p:cNvSpPr txBox="1"/>
          <p:nvPr/>
        </p:nvSpPr>
        <p:spPr>
          <a:xfrm>
            <a:off x="4493360" y="5465462"/>
            <a:ext cx="1431339" cy="461665"/>
          </a:xfrm>
          <a:prstGeom prst="rect">
            <a:avLst/>
          </a:prstGeom>
          <a:noFill/>
        </p:spPr>
        <p:txBody>
          <a:bodyPr wrap="square" rtlCol="0">
            <a:spAutoFit/>
          </a:bodyPr>
          <a:lstStyle/>
          <a:p>
            <a:pPr algn="ctr"/>
            <a:r>
              <a:rPr lang="en-US" sz="2400" dirty="0" smtClean="0">
                <a:solidFill>
                  <a:schemeClr val="bg1"/>
                </a:solidFill>
              </a:rPr>
              <a:t>Upload</a:t>
            </a:r>
            <a:endParaRPr lang="en-US" sz="2400" dirty="0">
              <a:solidFill>
                <a:schemeClr val="bg1"/>
              </a:solidFill>
            </a:endParaRPr>
          </a:p>
        </p:txBody>
      </p:sp>
      <p:sp>
        <p:nvSpPr>
          <p:cNvPr id="39" name="Fluxograma: Vários documentos 1"/>
          <p:cNvSpPr/>
          <p:nvPr/>
        </p:nvSpPr>
        <p:spPr>
          <a:xfrm>
            <a:off x="5883661" y="4731856"/>
            <a:ext cx="283335" cy="275820"/>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CaixaDeTexto 2"/>
          <p:cNvSpPr txBox="1"/>
          <p:nvPr/>
        </p:nvSpPr>
        <p:spPr>
          <a:xfrm>
            <a:off x="2957169" y="1662791"/>
            <a:ext cx="6227795" cy="369332"/>
          </a:xfrm>
          <a:prstGeom prst="rect">
            <a:avLst/>
          </a:prstGeom>
          <a:noFill/>
        </p:spPr>
        <p:txBody>
          <a:bodyPr wrap="none" rtlCol="0">
            <a:spAutoFit/>
          </a:bodyPr>
          <a:lstStyle/>
          <a:p>
            <a:r>
              <a:rPr lang="en-US" dirty="0" smtClean="0">
                <a:solidFill>
                  <a:schemeClr val="bg1"/>
                </a:solidFill>
              </a:rPr>
              <a:t>For the objectives you chose, your file should look like this table:</a:t>
            </a:r>
            <a:endParaRPr lang="en-US" dirty="0">
              <a:solidFill>
                <a:schemeClr val="bg1"/>
              </a:solidFill>
            </a:endParaRPr>
          </a:p>
        </p:txBody>
      </p:sp>
      <p:graphicFrame>
        <p:nvGraphicFramePr>
          <p:cNvPr id="41" name="Tabela 3"/>
          <p:cNvGraphicFramePr>
            <a:graphicFrameLocks noGrp="1"/>
          </p:cNvGraphicFramePr>
          <p:nvPr>
            <p:extLst>
              <p:ext uri="{D42A27DB-BD31-4B8C-83A1-F6EECF244321}">
                <p14:modId xmlns:p14="http://schemas.microsoft.com/office/powerpoint/2010/main" val="248247176"/>
              </p:ext>
            </p:extLst>
          </p:nvPr>
        </p:nvGraphicFramePr>
        <p:xfrm>
          <a:off x="2777076" y="2016593"/>
          <a:ext cx="6587983" cy="1854200"/>
        </p:xfrm>
        <a:graphic>
          <a:graphicData uri="http://schemas.openxmlformats.org/drawingml/2006/table">
            <a:tbl>
              <a:tblPr firstRow="1" bandRow="1">
                <a:tableStyleId>{5C22544A-7EE6-4342-B048-85BDC9FD1C3A}</a:tableStyleId>
              </a:tblPr>
              <a:tblGrid>
                <a:gridCol w="1225066">
                  <a:extLst>
                    <a:ext uri="{9D8B030D-6E8A-4147-A177-3AD203B41FA5}">
                      <a16:colId xmlns:a16="http://schemas.microsoft.com/office/drawing/2014/main" xmlns="" val="20000"/>
                    </a:ext>
                  </a:extLst>
                </a:gridCol>
                <a:gridCol w="1476502">
                  <a:extLst>
                    <a:ext uri="{9D8B030D-6E8A-4147-A177-3AD203B41FA5}">
                      <a16:colId xmlns:a16="http://schemas.microsoft.com/office/drawing/2014/main" xmlns="" val="20001"/>
                    </a:ext>
                  </a:extLst>
                </a:gridCol>
                <a:gridCol w="1225066">
                  <a:extLst>
                    <a:ext uri="{9D8B030D-6E8A-4147-A177-3AD203B41FA5}">
                      <a16:colId xmlns:a16="http://schemas.microsoft.com/office/drawing/2014/main" xmlns="" val="20002"/>
                    </a:ext>
                  </a:extLst>
                </a:gridCol>
                <a:gridCol w="1354519">
                  <a:extLst>
                    <a:ext uri="{9D8B030D-6E8A-4147-A177-3AD203B41FA5}">
                      <a16:colId xmlns:a16="http://schemas.microsoft.com/office/drawing/2014/main" xmlns="" val="20003"/>
                    </a:ext>
                  </a:extLst>
                </a:gridCol>
                <a:gridCol w="1306830">
                  <a:extLst>
                    <a:ext uri="{9D8B030D-6E8A-4147-A177-3AD203B41FA5}">
                      <a16:colId xmlns:a16="http://schemas.microsoft.com/office/drawing/2014/main" xmlns="" val="20004"/>
                    </a:ext>
                  </a:extLst>
                </a:gridCol>
              </a:tblGrid>
              <a:tr h="370840">
                <a:tc>
                  <a:txBody>
                    <a:bodyPr/>
                    <a:lstStyle/>
                    <a:p>
                      <a:pPr algn="ctr"/>
                      <a:r>
                        <a:rPr lang="en-US" dirty="0" smtClean="0"/>
                        <a:t>Location</a:t>
                      </a:r>
                      <a:endParaRPr lang="en-US" dirty="0"/>
                    </a:p>
                  </a:txBody>
                  <a:tcPr/>
                </a:tc>
                <a:tc>
                  <a:txBody>
                    <a:bodyPr/>
                    <a:lstStyle/>
                    <a:p>
                      <a:pPr algn="ctr"/>
                      <a:r>
                        <a:rPr lang="en-US" dirty="0" smtClean="0"/>
                        <a:t>Site</a:t>
                      </a:r>
                      <a:endParaRPr lang="en-US" dirty="0"/>
                    </a:p>
                  </a:txBody>
                  <a:tcPr/>
                </a:tc>
                <a:tc>
                  <a:txBody>
                    <a:bodyPr/>
                    <a:lstStyle/>
                    <a:p>
                      <a:pPr algn="ctr"/>
                      <a:r>
                        <a:rPr lang="en-US" dirty="0" smtClean="0"/>
                        <a:t>Year</a:t>
                      </a:r>
                      <a:endParaRPr lang="en-US" dirty="0"/>
                    </a:p>
                  </a:txBody>
                  <a:tcPr/>
                </a:tc>
                <a:tc>
                  <a:txBody>
                    <a:bodyPr/>
                    <a:lstStyle/>
                    <a:p>
                      <a:pPr algn="ctr"/>
                      <a:r>
                        <a:rPr lang="en-US" dirty="0" smtClean="0"/>
                        <a:t>Species</a:t>
                      </a:r>
                      <a:endParaRPr lang="en-US" dirty="0"/>
                    </a:p>
                  </a:txBody>
                  <a:tcPr/>
                </a:tc>
                <a:tc>
                  <a:txBody>
                    <a:bodyPr/>
                    <a:lstStyle/>
                    <a:p>
                      <a:pPr algn="ctr"/>
                      <a:r>
                        <a:rPr lang="en-US" dirty="0" smtClean="0"/>
                        <a:t>Abundance</a:t>
                      </a:r>
                      <a:endParaRPr lang="en-US" dirty="0"/>
                    </a:p>
                  </a:txBody>
                  <a:tcPr/>
                </a:tc>
                <a:extLst>
                  <a:ext uri="{0D108BD9-81ED-4DB2-BD59-A6C34878D82A}">
                    <a16:rowId xmlns:a16="http://schemas.microsoft.com/office/drawing/2014/main" xmlns="" val="10000"/>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70840">
                <a:tc>
                  <a:txBody>
                    <a:bodyPr/>
                    <a:lstStyle/>
                    <a:p>
                      <a:pPr algn="ctr"/>
                      <a:r>
                        <a:rPr lang="en-US" dirty="0" smtClean="0"/>
                        <a:t>El Rosario</a:t>
                      </a:r>
                      <a:endParaRPr lang="en-US" dirty="0"/>
                    </a:p>
                  </a:txBody>
                  <a:tcPr/>
                </a:tc>
                <a:tc>
                  <a:txBody>
                    <a:bodyPr/>
                    <a:lstStyle/>
                    <a:p>
                      <a:pPr algn="ctr"/>
                      <a:r>
                        <a:rPr lang="en-US" dirty="0" smtClean="0"/>
                        <a:t>Punta </a:t>
                      </a:r>
                      <a:r>
                        <a:rPr lang="en-US" dirty="0" err="1" smtClean="0"/>
                        <a:t>Patos</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a16="http://schemas.microsoft.com/office/drawing/2014/main" xmlns="" val="10002"/>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2014</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5</a:t>
                      </a:r>
                      <a:endParaRPr lang="en-US" dirty="0"/>
                    </a:p>
                  </a:txBody>
                  <a:tcPr/>
                </a:tc>
                <a:extLst>
                  <a:ext uri="{0D108BD9-81ED-4DB2-BD59-A6C34878D82A}">
                    <a16:rowId xmlns:a16="http://schemas.microsoft.com/office/drawing/2014/main" xmlns="" val="10003"/>
                  </a:ext>
                </a:extLst>
              </a:tr>
              <a:tr h="370840">
                <a:tc>
                  <a:txBody>
                    <a:bodyPr/>
                    <a:lstStyle/>
                    <a:p>
                      <a:pPr algn="ctr"/>
                      <a:r>
                        <a:rPr lang="en-US" dirty="0" smtClean="0"/>
                        <a:t>El Rosario</a:t>
                      </a:r>
                      <a:endParaRPr lang="en-US" dirty="0"/>
                    </a:p>
                  </a:txBody>
                  <a:tcPr/>
                </a:tc>
                <a:tc>
                  <a:txBody>
                    <a:bodyPr/>
                    <a:lstStyle/>
                    <a:p>
                      <a:pPr algn="ctr"/>
                      <a:r>
                        <a:rPr lang="en-US" dirty="0" smtClean="0"/>
                        <a:t>La </a:t>
                      </a:r>
                      <a:r>
                        <a:rPr lang="en-US" dirty="0" err="1" smtClean="0"/>
                        <a:t>Caracolera</a:t>
                      </a:r>
                      <a:endParaRPr lang="en-US" dirty="0"/>
                    </a:p>
                  </a:txBody>
                  <a:tcPr/>
                </a:tc>
                <a:tc>
                  <a:txBody>
                    <a:bodyPr/>
                    <a:lstStyle/>
                    <a:p>
                      <a:pPr algn="ctr"/>
                      <a:r>
                        <a:rPr lang="en-US" dirty="0" smtClean="0"/>
                        <a:t>2013</a:t>
                      </a:r>
                      <a:endParaRPr lang="en-US" dirty="0"/>
                    </a:p>
                  </a:txBody>
                  <a:tcPr/>
                </a:tc>
                <a:tc>
                  <a:txBody>
                    <a:bodyPr/>
                    <a:lstStyle/>
                    <a:p>
                      <a:pPr algn="ctr"/>
                      <a:r>
                        <a:rPr lang="en-US" dirty="0" smtClean="0"/>
                        <a:t>P. </a:t>
                      </a:r>
                      <a:r>
                        <a:rPr lang="en-US" dirty="0" err="1" smtClean="0"/>
                        <a:t>clathratus</a:t>
                      </a:r>
                      <a:endParaRPr lang="en-US" dirty="0"/>
                    </a:p>
                  </a:txBody>
                  <a:tcPr/>
                </a:tc>
                <a:tc>
                  <a:txBody>
                    <a:bodyPr/>
                    <a:lstStyle/>
                    <a:p>
                      <a:pPr algn="ctr"/>
                      <a:r>
                        <a:rPr lang="en-US" dirty="0" smtClean="0"/>
                        <a:t>2</a:t>
                      </a:r>
                      <a:endParaRPr lang="en-US"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15990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207698" y="365124"/>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7401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dirty="0" smtClean="0">
                <a:ln w="0"/>
                <a:solidFill>
                  <a:sysClr val="windowText" lastClr="000000"/>
                </a:solidFill>
                <a:effectLst>
                  <a:outerShdw blurRad="38100" dist="19050" dir="2700000" algn="tl" rotWithShape="0">
                    <a:schemeClr val="dk1">
                      <a:alpha val="40000"/>
                    </a:schemeClr>
                  </a:outerShdw>
                </a:effectLst>
              </a:rPr>
              <a:t>No-</a:t>
            </a:r>
            <a:r>
              <a:rPr lang="pt-BR" dirty="0" err="1" smtClean="0">
                <a:ln w="0"/>
                <a:solidFill>
                  <a:sysClr val="windowText" lastClr="000000"/>
                </a:solidFill>
                <a:effectLst>
                  <a:outerShdw blurRad="38100" dist="19050" dir="2700000" algn="tl" rotWithShape="0">
                    <a:schemeClr val="dk1">
                      <a:alpha val="40000"/>
                    </a:schemeClr>
                  </a:outerShdw>
                </a:effectLst>
              </a:rPr>
              <a:t>take</a:t>
            </a:r>
            <a:r>
              <a:rPr lang="pt-BR" dirty="0" smtClean="0">
                <a:ln w="0"/>
                <a:solidFill>
                  <a:sysClr val="windowText" lastClr="000000"/>
                </a:solidFill>
                <a:effectLst>
                  <a:outerShdw blurRad="38100" dist="19050" dir="2700000" algn="tl" rotWithShape="0">
                    <a:schemeClr val="dk1">
                      <a:alpha val="40000"/>
                    </a:schemeClr>
                  </a:outerShdw>
                </a:effectLst>
              </a:rPr>
              <a:t> </a:t>
            </a:r>
            <a:r>
              <a:rPr lang="pt-BR" dirty="0">
                <a:ln w="0"/>
                <a:solidFill>
                  <a:sysClr val="windowText" lastClr="000000"/>
                </a:solidFill>
                <a:effectLst>
                  <a:outerShdw blurRad="38100" dist="19050" dir="2700000" algn="tl" rotWithShape="0">
                    <a:schemeClr val="dk1">
                      <a:alpha val="40000"/>
                    </a:schemeClr>
                  </a:outerShdw>
                </a:effectLst>
              </a:rPr>
              <a:t>reserve </a:t>
            </a:r>
            <a:r>
              <a:rPr lang="pt-BR" dirty="0" err="1">
                <a:ln w="0"/>
                <a:solidFill>
                  <a:sysClr val="windowText" lastClr="000000"/>
                </a:solidFill>
                <a:effectLst>
                  <a:outerShdw blurRad="38100" dist="19050" dir="2700000" algn="tl" rotWithShape="0">
                    <a:schemeClr val="dk1">
                      <a:alpha val="40000"/>
                    </a:schemeClr>
                  </a:outerShdw>
                </a:effectLst>
              </a:rPr>
              <a:t>effectiveness</a:t>
            </a:r>
            <a:r>
              <a:rPr lang="pt-BR" dirty="0">
                <a:ln w="0"/>
                <a:solidFill>
                  <a:sysClr val="windowText" lastClr="000000"/>
                </a:solidFill>
                <a:effectLst>
                  <a:outerShdw blurRad="38100" dist="19050" dir="2700000" algn="tl" rotWithShape="0">
                    <a:schemeClr val="dk1">
                      <a:alpha val="40000"/>
                    </a:schemeClr>
                  </a:outerShdw>
                </a:effectLst>
              </a:rPr>
              <a:t> </a:t>
            </a:r>
            <a:r>
              <a:rPr lang="pt-BR" dirty="0" err="1">
                <a:ln w="0"/>
                <a:solidFill>
                  <a:sysClr val="windowText" lastClr="000000"/>
                </a:solidFill>
                <a:effectLst>
                  <a:outerShdw blurRad="38100" dist="19050" dir="2700000" algn="tl" rotWithShape="0">
                    <a:schemeClr val="dk1">
                      <a:alpha val="40000"/>
                    </a:schemeClr>
                  </a:outerShdw>
                </a:effectLst>
              </a:rPr>
              <a:t>calculator</a:t>
            </a:r>
            <a:endParaRPr lang="pt-BR" dirty="0">
              <a:ln w="0"/>
              <a:solidFill>
                <a:sysClr val="windowText" lastClr="000000"/>
              </a:solidFill>
              <a:effectLst>
                <a:outerShdw blurRad="38100" dist="19050" dir="2700000" algn="tl" rotWithShape="0">
                  <a:schemeClr val="dk1">
                    <a:alpha val="40000"/>
                  </a:schemeClr>
                </a:outerShdw>
              </a:effectLst>
            </a:endParaRPr>
          </a:p>
          <a:p>
            <a:pPr algn="ctr"/>
            <a:endParaRPr lang="en-US" b="1" dirty="0">
              <a:solidFill>
                <a:sysClr val="windowText" lastClr="000000"/>
              </a:solidFill>
              <a:effectLst>
                <a:outerShdw blurRad="38100" dist="38100" dir="2700000" algn="tl">
                  <a:srgbClr val="000000">
                    <a:alpha val="43137"/>
                  </a:srgbClr>
                </a:outerShdw>
              </a:effectLst>
            </a:endParaRPr>
          </a:p>
        </p:txBody>
      </p:sp>
      <p:sp>
        <p:nvSpPr>
          <p:cNvPr id="22" name="Retângulo 22"/>
          <p:cNvSpPr/>
          <p:nvPr/>
        </p:nvSpPr>
        <p:spPr>
          <a:xfrm>
            <a:off x="5116768" y="5017731"/>
            <a:ext cx="1906964" cy="597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CaixaDeTexto 23"/>
          <p:cNvSpPr txBox="1"/>
          <p:nvPr/>
        </p:nvSpPr>
        <p:spPr>
          <a:xfrm>
            <a:off x="5282171" y="5085620"/>
            <a:ext cx="1576157" cy="461665"/>
          </a:xfrm>
          <a:prstGeom prst="rect">
            <a:avLst/>
          </a:prstGeom>
          <a:noFill/>
          <a:ln>
            <a:noFill/>
          </a:ln>
        </p:spPr>
        <p:txBody>
          <a:bodyPr wrap="square" rtlCol="0">
            <a:spAutoFit/>
          </a:bodyPr>
          <a:lstStyle/>
          <a:p>
            <a:pPr algn="ctr"/>
            <a:r>
              <a:rPr lang="en-US" sz="2400" dirty="0" smtClean="0">
                <a:solidFill>
                  <a:sysClr val="windowText" lastClr="000000"/>
                </a:solidFill>
              </a:rPr>
              <a:t>Report</a:t>
            </a:r>
            <a:endParaRPr lang="en-US" sz="2400" dirty="0">
              <a:solidFill>
                <a:sysClr val="windowText" lastClr="000000"/>
              </a:solidFill>
            </a:endParaRPr>
          </a:p>
        </p:txBody>
      </p:sp>
      <p:sp>
        <p:nvSpPr>
          <p:cNvPr id="24" name="Retângulo 4"/>
          <p:cNvSpPr/>
          <p:nvPr/>
        </p:nvSpPr>
        <p:spPr>
          <a:xfrm>
            <a:off x="1506826" y="2735703"/>
            <a:ext cx="1917881" cy="105736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8" name="CaixaDeTexto 6"/>
          <p:cNvSpPr txBox="1"/>
          <p:nvPr/>
        </p:nvSpPr>
        <p:spPr>
          <a:xfrm>
            <a:off x="3779827" y="2848888"/>
            <a:ext cx="7240770" cy="830997"/>
          </a:xfrm>
          <a:prstGeom prst="rect">
            <a:avLst/>
          </a:prstGeom>
          <a:noFill/>
          <a:ln>
            <a:noFill/>
          </a:ln>
        </p:spPr>
        <p:txBody>
          <a:bodyPr wrap="square" rtlCol="0">
            <a:spAutoFit/>
          </a:bodyPr>
          <a:lstStyle/>
          <a:p>
            <a:r>
              <a:rPr lang="en-US" sz="2400" dirty="0" smtClean="0">
                <a:solidFill>
                  <a:sysClr val="windowText" lastClr="000000"/>
                </a:solidFill>
              </a:rPr>
              <a:t>Your reserve is achieving its objectives!</a:t>
            </a:r>
          </a:p>
          <a:p>
            <a:r>
              <a:rPr lang="en-US" sz="2400" dirty="0" smtClean="0">
                <a:solidFill>
                  <a:sysClr val="windowText" lastClr="000000"/>
                </a:solidFill>
              </a:rPr>
              <a:t>Click on the button below to download a detailed report.</a:t>
            </a:r>
            <a:endParaRPr lang="en-US" sz="2400" dirty="0">
              <a:solidFill>
                <a:sysClr val="windowText" lastClr="000000"/>
              </a:solidFill>
            </a:endParaRPr>
          </a:p>
        </p:txBody>
      </p:sp>
    </p:spTree>
    <p:extLst>
      <p:ext uri="{BB962C8B-B14F-4D97-AF65-F5344CB8AC3E}">
        <p14:creationId xmlns:p14="http://schemas.microsoft.com/office/powerpoint/2010/main" val="503265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escargas\Viaje Isla magdalena mayo2014-AHV (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261"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518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175967" y="338729"/>
            <a:ext cx="9903125" cy="6070181"/>
          </a:xfrm>
          <a:prstGeom prst="rect">
            <a:avLst/>
          </a:prstGeom>
          <a:solidFill>
            <a:srgbClr val="F8CBA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4.googleusercontent.com/QRmk5HrSFKdxZfFsffiQmV1WzoHCgFuy1AL_YnAuJaYzarGDaHmKUPWnpUSou9fEfKeav9KfYvNZVwhKc0d9HHSZBw0Uq3XQEOahv-5U_NlWkFnEMMbeqAgkvYvYnhvgLgbILs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132" y="539337"/>
            <a:ext cx="4551233" cy="5668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127529" y="539337"/>
            <a:ext cx="5673145" cy="4934493"/>
          </a:xfrm>
        </p:spPr>
        <p:txBody>
          <a:bodyPr>
            <a:normAutofit fontScale="47500" lnSpcReduction="20000"/>
          </a:bodyPr>
          <a:lstStyle/>
          <a:p>
            <a:pPr marL="0" indent="0">
              <a:buNone/>
            </a:pPr>
            <a:r>
              <a:rPr lang="en-US" sz="4200" b="1" u="sng" dirty="0">
                <a:solidFill>
                  <a:schemeClr val="bg1"/>
                </a:solidFill>
              </a:rPr>
              <a:t>Fish Species Richness</a:t>
            </a:r>
            <a:endParaRPr lang="en-US" sz="4200" dirty="0">
              <a:solidFill>
                <a:schemeClr val="bg1"/>
              </a:solidFill>
            </a:endParaRPr>
          </a:p>
          <a:p>
            <a:pPr marL="0" indent="0">
              <a:buNone/>
            </a:pPr>
            <a:r>
              <a:rPr lang="en-US" dirty="0">
                <a:solidFill>
                  <a:schemeClr val="bg1"/>
                </a:solidFill>
              </a:rPr>
              <a:t/>
            </a:r>
            <a:br>
              <a:rPr lang="en-US" dirty="0">
                <a:solidFill>
                  <a:schemeClr val="bg1"/>
                </a:solidFill>
              </a:rPr>
            </a:br>
            <a:r>
              <a:rPr lang="en-US" dirty="0">
                <a:solidFill>
                  <a:schemeClr val="bg1"/>
                </a:solidFill>
              </a:rPr>
              <a:t>lm(formula = Interest ~ Year2 + Zone2 + Year2 * Zone2, data = data)</a:t>
            </a:r>
          </a:p>
          <a:p>
            <a:pPr marL="0" indent="0">
              <a:buNone/>
            </a:pPr>
            <a:r>
              <a:rPr lang="en-US" dirty="0">
                <a:solidFill>
                  <a:schemeClr val="bg1"/>
                </a:solidFill>
              </a:rPr>
              <a:t/>
            </a:r>
            <a:br>
              <a:rPr lang="en-US" dirty="0">
                <a:solidFill>
                  <a:schemeClr val="bg1"/>
                </a:solidFill>
              </a:rPr>
            </a:br>
            <a:r>
              <a:rPr lang="en-US" dirty="0">
                <a:solidFill>
                  <a:schemeClr val="bg1"/>
                </a:solidFill>
              </a:rPr>
              <a:t>Residuals:</a:t>
            </a:r>
          </a:p>
          <a:p>
            <a:pPr marL="0" indent="0">
              <a:buNone/>
            </a:pPr>
            <a:r>
              <a:rPr lang="en-US" dirty="0">
                <a:solidFill>
                  <a:schemeClr val="bg1"/>
                </a:solidFill>
              </a:rPr>
              <a:t>Min       1Q   Median       3Q      Max </a:t>
            </a:r>
          </a:p>
          <a:p>
            <a:pPr marL="0" indent="0">
              <a:buNone/>
            </a:pPr>
            <a:r>
              <a:rPr lang="en-US" dirty="0">
                <a:solidFill>
                  <a:schemeClr val="bg1"/>
                </a:solidFill>
              </a:rPr>
              <a:t>-3.8333 -1.2258 -0.2258   0.7742   3.1667 </a:t>
            </a:r>
          </a:p>
          <a:p>
            <a:pPr marL="0" indent="0">
              <a:buNone/>
            </a:pPr>
            <a:r>
              <a:rPr lang="en-US" dirty="0">
                <a:solidFill>
                  <a:schemeClr val="bg1"/>
                </a:solidFill>
              </a:rPr>
              <a:t/>
            </a:r>
            <a:br>
              <a:rPr lang="en-US" dirty="0">
                <a:solidFill>
                  <a:schemeClr val="bg1"/>
                </a:solidFill>
              </a:rPr>
            </a:br>
            <a:r>
              <a:rPr lang="en-US" dirty="0">
                <a:solidFill>
                  <a:schemeClr val="bg1"/>
                </a:solidFill>
              </a:rPr>
              <a:t>Coefficients:</a:t>
            </a:r>
          </a:p>
          <a:p>
            <a:pPr marL="0" indent="0">
              <a:buNone/>
            </a:pPr>
            <a:r>
              <a:rPr lang="en-US" dirty="0" smtClean="0">
                <a:solidFill>
                  <a:schemeClr val="bg1"/>
                </a:solidFill>
              </a:rPr>
              <a:t>	Estimate </a:t>
            </a:r>
            <a:r>
              <a:rPr lang="en-US" dirty="0">
                <a:solidFill>
                  <a:schemeClr val="bg1"/>
                </a:solidFill>
              </a:rPr>
              <a:t>   </a:t>
            </a:r>
            <a:r>
              <a:rPr lang="en-US" dirty="0" smtClean="0">
                <a:solidFill>
                  <a:schemeClr val="bg1"/>
                </a:solidFill>
              </a:rPr>
              <a:t>	Std</a:t>
            </a:r>
            <a:r>
              <a:rPr lang="en-US" dirty="0">
                <a:solidFill>
                  <a:schemeClr val="bg1"/>
                </a:solidFill>
              </a:rPr>
              <a:t>. Error  </a:t>
            </a:r>
            <a:r>
              <a:rPr lang="en-US" dirty="0" smtClean="0">
                <a:solidFill>
                  <a:schemeClr val="bg1"/>
                </a:solidFill>
              </a:rPr>
              <a:t>	t </a:t>
            </a:r>
            <a:r>
              <a:rPr lang="en-US" dirty="0">
                <a:solidFill>
                  <a:schemeClr val="bg1"/>
                </a:solidFill>
              </a:rPr>
              <a:t>value  	</a:t>
            </a:r>
            <a:r>
              <a:rPr lang="en-US" dirty="0" err="1" smtClean="0">
                <a:solidFill>
                  <a:schemeClr val="bg1"/>
                </a:solidFill>
              </a:rPr>
              <a:t>Pr</a:t>
            </a:r>
            <a:r>
              <a:rPr lang="en-US" dirty="0">
                <a:solidFill>
                  <a:schemeClr val="bg1"/>
                </a:solidFill>
              </a:rPr>
              <a:t>(&gt;|t|)    </a:t>
            </a:r>
          </a:p>
          <a:p>
            <a:pPr marL="0" indent="0">
              <a:buNone/>
            </a:pPr>
            <a:r>
              <a:rPr lang="en-US" dirty="0">
                <a:solidFill>
                  <a:schemeClr val="bg1"/>
                </a:solidFill>
              </a:rPr>
              <a:t>(Intercept)   </a:t>
            </a:r>
            <a:r>
              <a:rPr lang="en-US" dirty="0" smtClean="0">
                <a:solidFill>
                  <a:schemeClr val="bg1"/>
                </a:solidFill>
              </a:rPr>
              <a:t>	5.833333 </a:t>
            </a:r>
            <a:r>
              <a:rPr lang="en-US" dirty="0">
                <a:solidFill>
                  <a:schemeClr val="bg1"/>
                </a:solidFill>
              </a:rPr>
              <a:t>  </a:t>
            </a:r>
            <a:r>
              <a:rPr lang="en-US" dirty="0" smtClean="0">
                <a:solidFill>
                  <a:schemeClr val="bg1"/>
                </a:solidFill>
              </a:rPr>
              <a:t>	0.445315 </a:t>
            </a:r>
            <a:r>
              <a:rPr lang="en-US" dirty="0">
                <a:solidFill>
                  <a:schemeClr val="bg1"/>
                </a:solidFill>
              </a:rPr>
              <a:t>  </a:t>
            </a:r>
            <a:r>
              <a:rPr lang="en-US" dirty="0" smtClean="0">
                <a:solidFill>
                  <a:schemeClr val="bg1"/>
                </a:solidFill>
              </a:rPr>
              <a:t>	13.099 </a:t>
            </a:r>
            <a:r>
              <a:rPr lang="en-US" dirty="0">
                <a:solidFill>
                  <a:schemeClr val="bg1"/>
                </a:solidFill>
              </a:rPr>
              <a:t> </a:t>
            </a:r>
            <a:r>
              <a:rPr lang="en-US" dirty="0" smtClean="0">
                <a:solidFill>
                  <a:schemeClr val="bg1"/>
                </a:solidFill>
              </a:rPr>
              <a:t>	&lt;</a:t>
            </a:r>
            <a:r>
              <a:rPr lang="en-US" dirty="0">
                <a:solidFill>
                  <a:schemeClr val="bg1"/>
                </a:solidFill>
              </a:rPr>
              <a:t>2e-16 ***</a:t>
            </a:r>
          </a:p>
          <a:p>
            <a:pPr marL="0" indent="0">
              <a:buNone/>
            </a:pPr>
            <a:r>
              <a:rPr lang="en-US" dirty="0">
                <a:solidFill>
                  <a:schemeClr val="bg1"/>
                </a:solidFill>
              </a:rPr>
              <a:t>Year2         </a:t>
            </a:r>
            <a:r>
              <a:rPr lang="en-US" dirty="0" smtClean="0">
                <a:solidFill>
                  <a:schemeClr val="bg1"/>
                </a:solidFill>
              </a:rPr>
              <a:t>	1.055556 </a:t>
            </a:r>
            <a:r>
              <a:rPr lang="en-US" dirty="0">
                <a:solidFill>
                  <a:schemeClr val="bg1"/>
                </a:solidFill>
              </a:rPr>
              <a:t>  </a:t>
            </a:r>
            <a:r>
              <a:rPr lang="en-US" dirty="0" smtClean="0">
                <a:solidFill>
                  <a:schemeClr val="bg1"/>
                </a:solidFill>
              </a:rPr>
              <a:t>	0.574899 </a:t>
            </a:r>
            <a:r>
              <a:rPr lang="en-US" dirty="0">
                <a:solidFill>
                  <a:schemeClr val="bg1"/>
                </a:solidFill>
              </a:rPr>
              <a:t>  </a:t>
            </a:r>
            <a:r>
              <a:rPr lang="en-US" dirty="0" smtClean="0">
                <a:solidFill>
                  <a:schemeClr val="bg1"/>
                </a:solidFill>
              </a:rPr>
              <a:t>	1.836 </a:t>
            </a:r>
            <a:r>
              <a:rPr lang="en-US" dirty="0">
                <a:solidFill>
                  <a:schemeClr val="bg1"/>
                </a:solidFill>
              </a:rPr>
              <a:t>   </a:t>
            </a:r>
            <a:r>
              <a:rPr lang="en-US" dirty="0" smtClean="0">
                <a:solidFill>
                  <a:schemeClr val="bg1"/>
                </a:solidFill>
              </a:rPr>
              <a:t>	0.0703 </a:t>
            </a:r>
            <a:r>
              <a:rPr lang="en-US" dirty="0">
                <a:solidFill>
                  <a:schemeClr val="bg1"/>
                </a:solidFill>
              </a:rPr>
              <a:t>.  </a:t>
            </a:r>
          </a:p>
          <a:p>
            <a:pPr marL="0" indent="0">
              <a:buNone/>
            </a:pPr>
            <a:r>
              <a:rPr lang="en-US" dirty="0">
                <a:solidFill>
                  <a:schemeClr val="bg1"/>
                </a:solidFill>
              </a:rPr>
              <a:t>Zone2        </a:t>
            </a:r>
            <a:r>
              <a:rPr lang="en-US" dirty="0" smtClean="0">
                <a:solidFill>
                  <a:schemeClr val="bg1"/>
                </a:solidFill>
              </a:rPr>
              <a:t>	-</a:t>
            </a:r>
            <a:r>
              <a:rPr lang="en-US" dirty="0">
                <a:solidFill>
                  <a:schemeClr val="bg1"/>
                </a:solidFill>
              </a:rPr>
              <a:t>0.607527  </a:t>
            </a:r>
            <a:r>
              <a:rPr lang="en-US" dirty="0" smtClean="0">
                <a:solidFill>
                  <a:schemeClr val="bg1"/>
                </a:solidFill>
              </a:rPr>
              <a:t>	0.524470 </a:t>
            </a:r>
            <a:r>
              <a:rPr lang="en-US" dirty="0">
                <a:solidFill>
                  <a:schemeClr val="bg1"/>
                </a:solidFill>
              </a:rPr>
              <a:t>  </a:t>
            </a:r>
            <a:r>
              <a:rPr lang="en-US" dirty="0" smtClean="0">
                <a:solidFill>
                  <a:schemeClr val="bg1"/>
                </a:solidFill>
              </a:rPr>
              <a:t>	-</a:t>
            </a:r>
            <a:r>
              <a:rPr lang="en-US" dirty="0">
                <a:solidFill>
                  <a:schemeClr val="bg1"/>
                </a:solidFill>
              </a:rPr>
              <a:t>1.158   </a:t>
            </a:r>
            <a:r>
              <a:rPr lang="en-US" dirty="0" smtClean="0">
                <a:solidFill>
                  <a:schemeClr val="bg1"/>
                </a:solidFill>
              </a:rPr>
              <a:t>	0.2504 </a:t>
            </a:r>
            <a:r>
              <a:rPr lang="en-US" dirty="0">
                <a:solidFill>
                  <a:schemeClr val="bg1"/>
                </a:solidFill>
              </a:rPr>
              <a:t>   </a:t>
            </a:r>
          </a:p>
          <a:p>
            <a:pPr marL="0" indent="0">
              <a:buNone/>
            </a:pPr>
            <a:r>
              <a:rPr lang="en-US" b="1" dirty="0">
                <a:solidFill>
                  <a:schemeClr val="bg1"/>
                </a:solidFill>
              </a:rPr>
              <a:t>Year2:Zone2  </a:t>
            </a:r>
            <a:r>
              <a:rPr lang="en-US" b="1" dirty="0" smtClean="0">
                <a:solidFill>
                  <a:schemeClr val="bg1"/>
                </a:solidFill>
              </a:rPr>
              <a:t>-</a:t>
            </a:r>
            <a:r>
              <a:rPr lang="en-US" b="1" dirty="0">
                <a:solidFill>
                  <a:schemeClr val="bg1"/>
                </a:solidFill>
              </a:rPr>
              <a:t>0.003584  </a:t>
            </a:r>
            <a:r>
              <a:rPr lang="en-US" b="1" dirty="0" smtClean="0">
                <a:solidFill>
                  <a:schemeClr val="bg1"/>
                </a:solidFill>
              </a:rPr>
              <a:t>	0.734490 </a:t>
            </a:r>
            <a:r>
              <a:rPr lang="en-US" b="1" dirty="0">
                <a:solidFill>
                  <a:schemeClr val="bg1"/>
                </a:solidFill>
              </a:rPr>
              <a:t>  </a:t>
            </a:r>
            <a:r>
              <a:rPr lang="en-US" b="1" dirty="0" smtClean="0">
                <a:solidFill>
                  <a:schemeClr val="bg1"/>
                </a:solidFill>
              </a:rPr>
              <a:t>	-0.005 </a:t>
            </a:r>
            <a:r>
              <a:rPr lang="en-US" b="1" dirty="0">
                <a:solidFill>
                  <a:schemeClr val="bg1"/>
                </a:solidFill>
              </a:rPr>
              <a:t>  </a:t>
            </a:r>
            <a:r>
              <a:rPr lang="en-US" b="1" dirty="0" smtClean="0">
                <a:solidFill>
                  <a:schemeClr val="bg1"/>
                </a:solidFill>
              </a:rPr>
              <a:t>	0.9961 </a:t>
            </a:r>
            <a:r>
              <a:rPr lang="en-US" b="1" dirty="0">
                <a:solidFill>
                  <a:schemeClr val="bg1"/>
                </a:solidFill>
              </a:rPr>
              <a:t>  </a:t>
            </a:r>
            <a:r>
              <a:rPr lang="en-US" dirty="0">
                <a:solidFill>
                  <a:schemeClr val="bg1"/>
                </a:solidFill>
              </a:rPr>
              <a:t> </a:t>
            </a:r>
          </a:p>
          <a:p>
            <a:pPr marL="0" indent="0">
              <a:buNone/>
            </a:pPr>
            <a:r>
              <a:rPr lang="en-US" dirty="0">
                <a:solidFill>
                  <a:schemeClr val="bg1"/>
                </a:solidFill>
              </a:rPr>
              <a:t>---</a:t>
            </a:r>
          </a:p>
          <a:p>
            <a:pPr marL="0" indent="0">
              <a:buNone/>
            </a:pPr>
            <a:r>
              <a:rPr lang="en-US" dirty="0">
                <a:solidFill>
                  <a:schemeClr val="bg1"/>
                </a:solidFill>
              </a:rPr>
              <a:t> </a:t>
            </a:r>
            <a:r>
              <a:rPr lang="en-US" dirty="0" err="1">
                <a:solidFill>
                  <a:schemeClr val="bg1"/>
                </a:solidFill>
              </a:rPr>
              <a:t>Signif</a:t>
            </a:r>
            <a:r>
              <a:rPr lang="en-US" dirty="0">
                <a:solidFill>
                  <a:schemeClr val="bg1"/>
                </a:solidFill>
              </a:rPr>
              <a:t>. codes:  0 ‘***’ 0.001 ‘**’ 0.01 ‘*’ 0.05 ‘.’ 0.1 ‘ ’ 1</a:t>
            </a:r>
          </a:p>
          <a:p>
            <a:pPr marL="0" indent="0">
              <a:buNone/>
            </a:pPr>
            <a:r>
              <a:rPr lang="en-US" dirty="0">
                <a:solidFill>
                  <a:schemeClr val="bg1"/>
                </a:solidFill>
              </a:rPr>
              <a:t/>
            </a:r>
            <a:br>
              <a:rPr lang="en-US" dirty="0">
                <a:solidFill>
                  <a:schemeClr val="bg1"/>
                </a:solidFill>
              </a:rPr>
            </a:br>
            <a:r>
              <a:rPr lang="en-US" dirty="0">
                <a:solidFill>
                  <a:schemeClr val="bg1"/>
                </a:solidFill>
              </a:rPr>
              <a:t>Residual standard error: 1.543 on 75 degrees of freedom</a:t>
            </a:r>
          </a:p>
          <a:p>
            <a:pPr marL="0" indent="0">
              <a:buNone/>
            </a:pPr>
            <a:r>
              <a:rPr lang="en-US" dirty="0">
                <a:solidFill>
                  <a:schemeClr val="bg1"/>
                </a:solidFill>
              </a:rPr>
              <a:t>Multiple R-squared:  0.1608, Adjusted R-squared:  0.1273 </a:t>
            </a:r>
          </a:p>
          <a:p>
            <a:pPr marL="0" indent="0">
              <a:buNone/>
            </a:pPr>
            <a:r>
              <a:rPr lang="en-US" dirty="0">
                <a:solidFill>
                  <a:schemeClr val="bg1"/>
                </a:solidFill>
              </a:rPr>
              <a:t>F-statistic: 4.792 on 3 and 75 DF,  p-value: 0.00415</a:t>
            </a:r>
          </a:p>
        </p:txBody>
      </p:sp>
      <p:sp>
        <p:nvSpPr>
          <p:cNvPr id="2" name="Title 1"/>
          <p:cNvSpPr>
            <a:spLocks noGrp="1"/>
          </p:cNvSpPr>
          <p:nvPr>
            <p:ph type="title"/>
          </p:nvPr>
        </p:nvSpPr>
        <p:spPr>
          <a:xfrm>
            <a:off x="1951106" y="5273849"/>
            <a:ext cx="10515600" cy="1325563"/>
          </a:xfrm>
        </p:spPr>
        <p:txBody>
          <a:bodyPr/>
          <a:lstStyle/>
          <a:p>
            <a:endParaRPr lang="en-US" dirty="0"/>
          </a:p>
        </p:txBody>
      </p:sp>
    </p:spTree>
    <p:extLst>
      <p:ext uri="{BB962C8B-B14F-4D97-AF65-F5344CB8AC3E}">
        <p14:creationId xmlns:p14="http://schemas.microsoft.com/office/powerpoint/2010/main" val="353505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4" name="Rectangle 13"/>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Next steps</a:t>
            </a:r>
          </a:p>
        </p:txBody>
      </p:sp>
      <p:sp>
        <p:nvSpPr>
          <p:cNvPr id="17" name="Rectangle 16"/>
          <p:cNvSpPr/>
          <p:nvPr/>
        </p:nvSpPr>
        <p:spPr>
          <a:xfrm>
            <a:off x="1980946" y="23438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Literature review</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Survey</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Run analyses together</a:t>
            </a:r>
          </a:p>
        </p:txBody>
      </p:sp>
    </p:spTree>
    <p:extLst>
      <p:ext uri="{BB962C8B-B14F-4D97-AF65-F5344CB8AC3E}">
        <p14:creationId xmlns:p14="http://schemas.microsoft.com/office/powerpoint/2010/main" val="1824560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Pesca Gelidium Isla natividad, Ago12-AHV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 y="0"/>
            <a:ext cx="12211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13138"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dirty="0">
              <a:solidFill>
                <a:prstClr val="white"/>
              </a:solidFill>
              <a:latin typeface="Calibri" panose="020F0502020204030204"/>
              <a:ea typeface="+mn-ea"/>
              <a:cs typeface="+mn-cs"/>
            </a:endParaRPr>
          </a:p>
        </p:txBody>
      </p:sp>
      <p:sp>
        <p:nvSpPr>
          <p:cNvPr id="18" name="Title 1"/>
          <p:cNvSpPr txBox="1">
            <a:spLocks/>
          </p:cNvSpPr>
          <p:nvPr/>
        </p:nvSpPr>
        <p:spPr>
          <a:xfrm>
            <a:off x="2107258" y="37541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11" name="Rectangle 10"/>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923142" y="2767348"/>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Questions?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7758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0000">
              <a:alpha val="4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952497" y="409903"/>
            <a:ext cx="10272549" cy="603819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498" y="-10502"/>
            <a:ext cx="10287000" cy="6858000"/>
          </a:xfrm>
          <a:prstGeom prst="rect">
            <a:avLst/>
          </a:prstGeom>
        </p:spPr>
      </p:pic>
      <p:sp>
        <p:nvSpPr>
          <p:cNvPr id="52" name="Rectangle 51"/>
          <p:cNvSpPr/>
          <p:nvPr/>
        </p:nvSpPr>
        <p:spPr>
          <a:xfrm>
            <a:off x="-24310" y="-46753"/>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AutoShape 12" descr="Image result for bren ucs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8" name="AutoShape 14" descr="Image result for bren ucsb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29" name="AutoShape 16" descr="Image result for bren ucsb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4" name="AutoShape 23" descr="Image result for plural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5" name="AutoShape 25" descr="Image result for d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027" name="AutoShape 27" descr="Image result for diversity"/>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55" name="Rectangle 54"/>
          <p:cNvSpPr/>
          <p:nvPr/>
        </p:nvSpPr>
        <p:spPr>
          <a:xfrm>
            <a:off x="1923142" y="2175640"/>
            <a:ext cx="8345715" cy="414633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721" y="2552580"/>
            <a:ext cx="1380103" cy="1227324"/>
          </a:xfrm>
          <a:prstGeom prst="rect">
            <a:avLst/>
          </a:prstGeom>
          <a:ln w="12700">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31" name="Group 30"/>
          <p:cNvGrpSpPr/>
          <p:nvPr/>
        </p:nvGrpSpPr>
        <p:grpSpPr>
          <a:xfrm>
            <a:off x="2164183" y="4087249"/>
            <a:ext cx="1380103" cy="1227324"/>
            <a:chOff x="-982663" y="3929851"/>
            <a:chExt cx="2581275" cy="2295525"/>
          </a:xfrm>
        </p:grpSpPr>
        <p:sp>
          <p:nvSpPr>
            <p:cNvPr id="30" name="Rectangle 29"/>
            <p:cNvSpPr/>
            <p:nvPr/>
          </p:nvSpPr>
          <p:spPr>
            <a:xfrm>
              <a:off x="-982663" y="3929851"/>
              <a:ext cx="2581275" cy="229552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EC"/>
            </a:p>
          </p:txBody>
        </p:sp>
        <p:pic>
          <p:nvPicPr>
            <p:cNvPr id="1045" name="Picture 21" descr="File:Bren logo 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31" y="4128141"/>
              <a:ext cx="1745412" cy="18989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55" name="Picture 3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40" t="11557" r="43725" b="10210"/>
          <a:stretch/>
        </p:blipFill>
        <p:spPr bwMode="auto">
          <a:xfrm>
            <a:off x="4003882" y="4668347"/>
            <a:ext cx="1445935" cy="127675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57" name="Rectangle 56"/>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grpSp>
        <p:nvGrpSpPr>
          <p:cNvPr id="1033" name="Group 1032"/>
          <p:cNvGrpSpPr/>
          <p:nvPr/>
        </p:nvGrpSpPr>
        <p:grpSpPr>
          <a:xfrm>
            <a:off x="6188084" y="2313627"/>
            <a:ext cx="3775723" cy="3834926"/>
            <a:chOff x="6257817" y="1337812"/>
            <a:chExt cx="5077591" cy="4858036"/>
          </a:xfrm>
        </p:grpSpPr>
        <p:grpSp>
          <p:nvGrpSpPr>
            <p:cNvPr id="11" name="Group 10"/>
            <p:cNvGrpSpPr/>
            <p:nvPr/>
          </p:nvGrpSpPr>
          <p:grpSpPr>
            <a:xfrm>
              <a:off x="6257817" y="3029314"/>
              <a:ext cx="1556620" cy="1473285"/>
              <a:chOff x="460025" y="1442510"/>
              <a:chExt cx="983082" cy="983082"/>
            </a:xfrm>
            <a:solidFill>
              <a:srgbClr val="FF0000">
                <a:alpha val="74902"/>
              </a:srgbClr>
            </a:solidFill>
          </p:grpSpPr>
          <p:sp>
            <p:nvSpPr>
              <p:cNvPr id="12" name="Oval 11"/>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14" name="Group 13"/>
            <p:cNvGrpSpPr/>
            <p:nvPr/>
          </p:nvGrpSpPr>
          <p:grpSpPr>
            <a:xfrm>
              <a:off x="8017435" y="1337812"/>
              <a:ext cx="1556620" cy="1473285"/>
              <a:chOff x="1711251" y="2091"/>
              <a:chExt cx="983082" cy="983082"/>
            </a:xfrm>
            <a:solidFill>
              <a:srgbClr val="FF6600">
                <a:alpha val="74902"/>
              </a:srgbClr>
            </a:solidFill>
          </p:grpSpPr>
          <p:sp>
            <p:nvSpPr>
              <p:cNvPr id="15" name="Oval 14"/>
              <p:cNvSpPr/>
              <p:nvPr/>
            </p:nvSpPr>
            <p:spPr>
              <a:xfrm>
                <a:off x="1711251" y="2091"/>
                <a:ext cx="983082" cy="983082"/>
              </a:xfrm>
              <a:prstGeom prst="ellipse">
                <a:avLst/>
              </a:prstGeom>
              <a:grp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Oval 4"/>
              <p:cNvSpPr/>
              <p:nvPr/>
            </p:nvSpPr>
            <p:spPr>
              <a:xfrm>
                <a:off x="1855220" y="146060"/>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a:p>
            </p:txBody>
          </p:sp>
        </p:grpSp>
        <p:grpSp>
          <p:nvGrpSpPr>
            <p:cNvPr id="17" name="Group 16"/>
            <p:cNvGrpSpPr/>
            <p:nvPr/>
          </p:nvGrpSpPr>
          <p:grpSpPr>
            <a:xfrm>
              <a:off x="8017435" y="3029314"/>
              <a:ext cx="1556620" cy="1473285"/>
              <a:chOff x="460025" y="1442510"/>
              <a:chExt cx="983082" cy="983082"/>
            </a:xfrm>
            <a:solidFill>
              <a:schemeClr val="accent1">
                <a:lumMod val="75000"/>
                <a:alpha val="74902"/>
              </a:schemeClr>
            </a:solidFill>
          </p:grpSpPr>
          <p:sp>
            <p:nvSpPr>
              <p:cNvPr id="18" name="Oval 17"/>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9"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0" name="Group 19"/>
            <p:cNvGrpSpPr/>
            <p:nvPr/>
          </p:nvGrpSpPr>
          <p:grpSpPr>
            <a:xfrm>
              <a:off x="9778788" y="3029314"/>
              <a:ext cx="1556620" cy="1473285"/>
              <a:chOff x="460025" y="1442510"/>
              <a:chExt cx="983082" cy="983082"/>
            </a:xfrm>
            <a:solidFill>
              <a:srgbClr val="FFFF00">
                <a:alpha val="74902"/>
              </a:srgbClr>
            </a:solidFill>
          </p:grpSpPr>
          <p:sp>
            <p:nvSpPr>
              <p:cNvPr id="21" name="Oval 20"/>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grpSp>
          <p:nvGrpSpPr>
            <p:cNvPr id="23" name="Group 22"/>
            <p:cNvGrpSpPr/>
            <p:nvPr/>
          </p:nvGrpSpPr>
          <p:grpSpPr>
            <a:xfrm>
              <a:off x="8017435" y="4722563"/>
              <a:ext cx="1556620" cy="1473285"/>
              <a:chOff x="460025" y="1442510"/>
              <a:chExt cx="983082" cy="983082"/>
            </a:xfrm>
            <a:solidFill>
              <a:srgbClr val="92D050">
                <a:alpha val="74902"/>
              </a:srgbClr>
            </a:solidFill>
          </p:grpSpPr>
          <p:sp>
            <p:nvSpPr>
              <p:cNvPr id="24" name="Oval 23"/>
              <p:cNvSpPr/>
              <p:nvPr/>
            </p:nvSpPr>
            <p:spPr>
              <a:xfrm>
                <a:off x="460025" y="1442510"/>
                <a:ext cx="983082" cy="983082"/>
              </a:xfrm>
              <a:prstGeom prst="ellipse">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5" name="Oval 4"/>
              <p:cNvSpPr/>
              <p:nvPr/>
            </p:nvSpPr>
            <p:spPr>
              <a:xfrm>
                <a:off x="603994" y="1586479"/>
                <a:ext cx="695144" cy="6951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C" sz="2200" kern="1200" dirty="0"/>
              </a:p>
            </p:txBody>
          </p:sp>
        </p:grpSp>
        <p:pic>
          <p:nvPicPr>
            <p:cNvPr id="1026" name="Picture 2" descr="D:\Descargas\logo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6304" y="3245072"/>
              <a:ext cx="918881" cy="1047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9527" y="317266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30498" y="3182916"/>
              <a:ext cx="853199" cy="11919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2259" y="1499844"/>
              <a:ext cx="846969" cy="1180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9174" y="4880219"/>
              <a:ext cx="850245" cy="1189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7778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C8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Background</a:t>
            </a:r>
            <a:endParaRPr lang="en-US"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61" y="1481959"/>
            <a:ext cx="6769769" cy="4586763"/>
          </a:xfrm>
        </p:spPr>
      </p:pic>
      <p:sp>
        <p:nvSpPr>
          <p:cNvPr id="5" name="TextBox 4"/>
          <p:cNvSpPr txBox="1"/>
          <p:nvPr/>
        </p:nvSpPr>
        <p:spPr>
          <a:xfrm>
            <a:off x="2478961" y="6068722"/>
            <a:ext cx="7516774" cy="646331"/>
          </a:xfrm>
          <a:prstGeom prst="rect">
            <a:avLst/>
          </a:prstGeom>
          <a:noFill/>
        </p:spPr>
        <p:txBody>
          <a:bodyPr wrap="square" rtlCol="0">
            <a:spAutoFit/>
          </a:bodyPr>
          <a:lstStyle/>
          <a:p>
            <a:r>
              <a:rPr lang="en-US" b="1" dirty="0">
                <a:solidFill>
                  <a:schemeClr val="bg1"/>
                </a:solidFill>
              </a:rPr>
              <a:t>Figure 1</a:t>
            </a:r>
            <a:r>
              <a:rPr lang="en-US" dirty="0">
                <a:solidFill>
                  <a:schemeClr val="bg1"/>
                </a:solidFill>
              </a:rPr>
              <a:t>: Regionalization of COBI’s working areas (in blue) and the fishing communities with whom they collaborate (labels). Source: COBI</a:t>
            </a:r>
          </a:p>
        </p:txBody>
      </p:sp>
    </p:spTree>
    <p:extLst>
      <p:ext uri="{BB962C8B-B14F-4D97-AF65-F5344CB8AC3E}">
        <p14:creationId xmlns:p14="http://schemas.microsoft.com/office/powerpoint/2010/main" val="2053227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28372" y="2767348"/>
            <a:ext cx="10515600" cy="1325563"/>
          </a:xfrm>
        </p:spPr>
        <p:txBody>
          <a:bodyPr/>
          <a:lstStyle/>
          <a:p>
            <a:r>
              <a:rPr lang="en-US" b="1" dirty="0" smtClean="0">
                <a:effectLst>
                  <a:outerShdw blurRad="38100" dist="38100" dir="2700000" algn="tl">
                    <a:srgbClr val="000000">
                      <a:alpha val="43137"/>
                    </a:srgbClr>
                  </a:outerShdw>
                </a:effectLst>
              </a:rPr>
              <a:t>Have reserves met their 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6998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439" y="2264"/>
            <a:ext cx="10283603" cy="6855735"/>
          </a:xfrm>
          <a:prstGeom prst="rect">
            <a:avLst/>
          </a:prstGeom>
        </p:spPr>
      </p:pic>
      <p:sp>
        <p:nvSpPr>
          <p:cNvPr id="7" name="Rectangle 6"/>
          <p:cNvSpPr/>
          <p:nvPr/>
        </p:nvSpPr>
        <p:spPr>
          <a:xfrm>
            <a:off x="0" y="2264"/>
            <a:ext cx="12192000" cy="6858000"/>
          </a:xfrm>
          <a:prstGeom prst="rect">
            <a:avLst/>
          </a:prstGeom>
          <a:solidFill>
            <a:srgbClr val="00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49454" y="3601791"/>
            <a:ext cx="8093090" cy="1325563"/>
          </a:xfrm>
        </p:spPr>
        <p:txBody>
          <a:bodyPr>
            <a:noAutofit/>
          </a:bodyPr>
          <a:lstStyle/>
          <a:p>
            <a:pPr marL="0" indent="0"/>
            <a:r>
              <a:rPr lang="en-US" sz="2600" b="1" dirty="0">
                <a:effectLst>
                  <a:outerShdw blurRad="38100" dist="38100" dir="2700000" algn="tl">
                    <a:srgbClr val="000000">
                      <a:alpha val="43137"/>
                    </a:srgbClr>
                  </a:outerShdw>
                </a:effectLst>
              </a:rPr>
              <a:t>1. Determine a set of biophysical, socioeconomic and governance indicators that can be used to evaluate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2. Use the selected indicators to propose a framework for evaluating the effectiveness of no-take marine reserves in Mexico</a:t>
            </a:r>
            <a:r>
              <a:rPr lang="en-US" sz="2600" b="1" dirty="0" smtClean="0">
                <a:effectLst>
                  <a:outerShdw blurRad="38100" dist="38100" dir="2700000" algn="tl">
                    <a:srgbClr val="000000">
                      <a:alpha val="43137"/>
                    </a:srgbClr>
                  </a:outerShdw>
                </a:effectLst>
              </a:rPr>
              <a:t>.</a:t>
            </a:r>
            <a:br>
              <a:rPr lang="en-US" sz="2600" b="1" dirty="0" smtClean="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3. Develop an English/Spanish guidebook with the selected indicators that walks the user through implementing our framework.</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267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22433"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angle 7"/>
          <p:cNvSpPr/>
          <p:nvPr/>
        </p:nvSpPr>
        <p:spPr>
          <a:xfrm>
            <a:off x="1923140" y="2202040"/>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23140" y="600582"/>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87618" y="2300494"/>
            <a:ext cx="10515600" cy="4351338"/>
          </a:xfrm>
        </p:spPr>
        <p:txBody>
          <a:bodyPr/>
          <a:lstStyle/>
          <a:p>
            <a:pPr marL="0" lvl="0" indent="0">
              <a:buNone/>
            </a:pPr>
            <a:endParaRPr lang="en-US" sz="1000" b="1" dirty="0" smtClean="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categories:</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Biophysical</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Socioeconomic</a:t>
            </a:r>
          </a:p>
          <a:p>
            <a:pPr lvl="1"/>
            <a:r>
              <a:rPr lang="en-US" b="1" dirty="0" smtClean="0">
                <a:solidFill>
                  <a:prstClr val="white"/>
                </a:solidFill>
                <a:effectLst>
                  <a:outerShdw blurRad="38100" dist="38100" dir="2700000" algn="tl">
                    <a:srgbClr val="000000">
                      <a:alpha val="43137"/>
                    </a:srgbClr>
                  </a:outerShdw>
                </a:effectLst>
              </a:rPr>
              <a:t>Governance</a:t>
            </a:r>
            <a:endParaRPr lang="en-US" b="1" dirty="0">
              <a:solidFill>
                <a:prstClr val="white"/>
              </a:solidFill>
              <a:effectLst>
                <a:outerShdw blurRad="38100" dist="38100" dir="2700000" algn="tl">
                  <a:srgbClr val="000000">
                    <a:alpha val="43137"/>
                  </a:srgbClr>
                </a:outerShdw>
              </a:effectLst>
            </a:endParaRPr>
          </a:p>
          <a:p>
            <a:pPr lvl="0"/>
            <a:r>
              <a:rPr lang="en-US" b="1" dirty="0" smtClean="0">
                <a:solidFill>
                  <a:prstClr val="white"/>
                </a:solidFill>
                <a:effectLst>
                  <a:outerShdw blurRad="38100" dist="38100" dir="2700000" algn="tl">
                    <a:srgbClr val="000000">
                      <a:alpha val="43137"/>
                    </a:srgbClr>
                  </a:outerShdw>
                </a:effectLst>
              </a:rPr>
              <a:t>Three types: </a:t>
            </a:r>
            <a:endParaRPr lang="en-US" b="1" dirty="0">
              <a:solidFill>
                <a:prstClr val="white"/>
              </a:solidFill>
              <a:effectLst>
                <a:outerShdw blurRad="38100" dist="38100" dir="2700000" algn="tl">
                  <a:srgbClr val="000000">
                    <a:alpha val="43137"/>
                  </a:srgbClr>
                </a:outerShdw>
              </a:effectLst>
            </a:endParaRPr>
          </a:p>
          <a:p>
            <a:pPr lvl="1"/>
            <a:r>
              <a:rPr lang="en-US" b="1" dirty="0" smtClean="0">
                <a:solidFill>
                  <a:prstClr val="white"/>
                </a:solidFill>
                <a:effectLst>
                  <a:outerShdw blurRad="38100" dist="38100" dir="2700000" algn="tl">
                    <a:srgbClr val="000000">
                      <a:alpha val="43137"/>
                    </a:srgbClr>
                  </a:outerShdw>
                </a:effectLst>
              </a:rPr>
              <a:t>Outcome</a:t>
            </a:r>
          </a:p>
          <a:p>
            <a:pPr lvl="1"/>
            <a:r>
              <a:rPr lang="en-US" b="1" dirty="0" smtClean="0">
                <a:solidFill>
                  <a:prstClr val="white"/>
                </a:solidFill>
                <a:effectLst>
                  <a:outerShdw blurRad="38100" dist="38100" dir="2700000" algn="tl">
                    <a:srgbClr val="000000">
                      <a:alpha val="43137"/>
                    </a:srgbClr>
                  </a:outerShdw>
                </a:effectLst>
              </a:rPr>
              <a:t>Covariate</a:t>
            </a:r>
          </a:p>
          <a:p>
            <a:pPr lvl="1"/>
            <a:r>
              <a:rPr lang="en-US" b="1" smtClean="0">
                <a:solidFill>
                  <a:prstClr val="white"/>
                </a:solidFill>
                <a:effectLst>
                  <a:outerShdw blurRad="38100" dist="38100" dir="2700000" algn="tl">
                    <a:srgbClr val="000000">
                      <a:alpha val="43137"/>
                    </a:srgbClr>
                  </a:outerShdw>
                </a:effectLst>
              </a:rPr>
              <a:t>Explanatory </a:t>
            </a:r>
            <a:endParaRPr lang="en-US" b="1"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1157598" y="524129"/>
            <a:ext cx="10515600" cy="1325563"/>
          </a:xfrm>
        </p:spPr>
        <p:txBody>
          <a:bodyPr/>
          <a:lstStyle/>
          <a:p>
            <a:pPr algn="ctr"/>
            <a:r>
              <a:rPr lang="en-US" b="1" dirty="0" smtClean="0">
                <a:effectLst>
                  <a:outerShdw blurRad="38100" dist="38100" dir="2700000" algn="tl">
                    <a:srgbClr val="000000">
                      <a:alpha val="43137"/>
                    </a:srgbClr>
                  </a:outerShdw>
                </a:effectLst>
              </a:rPr>
              <a:t>Selection of Indicators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82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37" y="0"/>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Reserve and control</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Post and pre-implementation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 </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Difference-in-difference</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Output:</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DD estimate</a:t>
            </a:r>
          </a:p>
          <a:p>
            <a:pPr marL="685800" lvl="1" indent="-228600">
              <a:lnSpc>
                <a:spcPct val="90000"/>
              </a:lnSpc>
              <a:spcBef>
                <a:spcPts val="500"/>
              </a:spcBef>
              <a:buFont typeface="Arial" panose="020B0604020202020204" pitchFamily="34" charset="0"/>
              <a:buChar char="•"/>
            </a:pPr>
            <a:r>
              <a:rPr lang="en-US" sz="2400" b="1" dirty="0">
                <a:solidFill>
                  <a:prstClr val="white"/>
                </a:solidFill>
                <a:effectLst>
                  <a:outerShdw blurRad="38100" dist="38100" dir="2700000" algn="tl">
                    <a:srgbClr val="000000">
                      <a:alpha val="43137"/>
                    </a:srgbClr>
                  </a:outerShdw>
                </a:effectLst>
              </a:rPr>
              <a:t>P-value</a:t>
            </a:r>
          </a:p>
        </p:txBody>
      </p:sp>
      <p:sp>
        <p:nvSpPr>
          <p:cNvPr id="8" name="Rectangle 7"/>
          <p:cNvSpPr/>
          <p:nvPr/>
        </p:nvSpPr>
        <p:spPr>
          <a:xfrm>
            <a:off x="1923142" y="544194"/>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796829" y="457652"/>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outerShdw blurRad="38100" dist="38100" dir="2700000" algn="tl">
                    <a:srgbClr val="000000">
                      <a:alpha val="43137"/>
                    </a:srgbClr>
                  </a:outerShdw>
                </a:effectLst>
              </a:rPr>
              <a:t>Analysis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0432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pic>
        <p:nvPicPr>
          <p:cNvPr id="2050" name="Picture 2" descr="D:\Descargas\Isla Natividad(22Nov08)AH.JPG"/>
          <p:cNvPicPr>
            <a:picLocks noChangeAspect="1" noChangeArrowheads="1"/>
          </p:cNvPicPr>
          <p:nvPr/>
        </p:nvPicPr>
        <p:blipFill rotWithShape="1">
          <a:blip r:embed="rId3">
            <a:extLst>
              <a:ext uri="{28A0092B-C50C-407E-A947-70E740481C1C}">
                <a14:useLocalDpi xmlns:a14="http://schemas.microsoft.com/office/drawing/2010/main" val="0"/>
              </a:ext>
            </a:extLst>
          </a:blip>
          <a:srcRect t="48512" b="8140"/>
          <a:stretch/>
        </p:blipFill>
        <p:spPr bwMode="auto">
          <a:xfrm>
            <a:off x="835572" y="0"/>
            <a:ext cx="10547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264"/>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angle 5"/>
          <p:cNvSpPr/>
          <p:nvPr/>
        </p:nvSpPr>
        <p:spPr>
          <a:xfrm>
            <a:off x="1923142" y="2191407"/>
            <a:ext cx="8345715" cy="409903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Introduction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Selection of indicators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Collection</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Data Formatting</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Analysis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Interpretation of results</a:t>
            </a:r>
          </a:p>
          <a:p>
            <a:pPr marL="228600" lvl="0" indent="-228600">
              <a:spcBef>
                <a:spcPts val="1000"/>
              </a:spcBef>
              <a:buFont typeface="Arial" panose="020B0604020202020204" pitchFamily="34" charset="0"/>
              <a:buChar char="•"/>
            </a:pPr>
            <a:r>
              <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rPr>
              <a:t>Recommendations for improvement</a:t>
            </a:r>
          </a:p>
        </p:txBody>
      </p:sp>
      <p:sp>
        <p:nvSpPr>
          <p:cNvPr id="8" name="Rectangle 7"/>
          <p:cNvSpPr/>
          <p:nvPr/>
        </p:nvSpPr>
        <p:spPr>
          <a:xfrm>
            <a:off x="1923142" y="591491"/>
            <a:ext cx="8345715" cy="1079654"/>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23142" y="468536"/>
            <a:ext cx="83457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Guidebook Sections</a:t>
            </a:r>
          </a:p>
        </p:txBody>
      </p:sp>
    </p:spTree>
    <p:extLst>
      <p:ext uri="{BB962C8B-B14F-4D97-AF65-F5344CB8AC3E}">
        <p14:creationId xmlns:p14="http://schemas.microsoft.com/office/powerpoint/2010/main" val="3117491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escargas\Viaje Isla magdalena mayo2014-AHV (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25" y="-110359"/>
            <a:ext cx="10452539" cy="6968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s-EC"/>
          </a:p>
        </p:txBody>
      </p:sp>
      <p:sp>
        <p:nvSpPr>
          <p:cNvPr id="3" name="Content Placeholder 2"/>
          <p:cNvSpPr>
            <a:spLocks noGrp="1"/>
          </p:cNvSpPr>
          <p:nvPr>
            <p:ph idx="1"/>
          </p:nvPr>
        </p:nvSpPr>
        <p:spPr/>
        <p:txBody>
          <a:bodyPr/>
          <a:lstStyle/>
          <a:p>
            <a:endParaRPr lang="es-EC"/>
          </a:p>
        </p:txBody>
      </p:sp>
      <p:sp>
        <p:nvSpPr>
          <p:cNvPr id="5" name="Rectangle 4"/>
          <p:cNvSpPr/>
          <p:nvPr/>
        </p:nvSpPr>
        <p:spPr>
          <a:xfrm>
            <a:off x="0" y="15131"/>
            <a:ext cx="12192000" cy="6858000"/>
          </a:xfrm>
          <a:prstGeom prst="rect">
            <a:avLst/>
          </a:prstGeom>
          <a:solidFill>
            <a:srgbClr val="00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Title 1"/>
          <p:cNvSpPr txBox="1">
            <a:spLocks/>
          </p:cNvSpPr>
          <p:nvPr/>
        </p:nvSpPr>
        <p:spPr>
          <a:xfrm>
            <a:off x="2049454" y="3601791"/>
            <a:ext cx="8093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lvl="0" indent="-228600">
              <a:spcBef>
                <a:spcPts val="1000"/>
              </a:spcBef>
              <a:buFont typeface="Arial" panose="020B0604020202020204" pitchFamily="34" charset="0"/>
              <a:buChar char="•"/>
            </a:pPr>
            <a:endParaRPr lang="en-US" sz="2800" b="1"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25" name="Rectangle 24"/>
          <p:cNvSpPr/>
          <p:nvPr/>
        </p:nvSpPr>
        <p:spPr>
          <a:xfrm>
            <a:off x="1923142" y="2278400"/>
            <a:ext cx="8345715" cy="2303461"/>
          </a:xfrm>
          <a:prstGeom prst="rect">
            <a:avLst/>
          </a:prstGeom>
          <a:solidFill>
            <a:schemeClr val="accent2">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p:nvSpPr>
        <p:spPr>
          <a:xfrm>
            <a:off x="2028372" y="2767348"/>
            <a:ext cx="811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b="1" dirty="0" smtClean="0">
                <a:effectLst>
                  <a:outerShdw blurRad="38100" dist="38100" dir="2700000" algn="tl">
                    <a:srgbClr val="000000">
                      <a:alpha val="43137"/>
                    </a:srgbClr>
                  </a:outerShdw>
                </a:effectLst>
              </a:rPr>
              <a:t>Shiny app Interface </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746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698</Words>
  <Application>Microsoft Office PowerPoint</Application>
  <PresentationFormat>Widescreen</PresentationFormat>
  <Paragraphs>120</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Framework to evaluate marine reserves in Mexico</vt:lpstr>
      <vt:lpstr>PowerPoint Presentation</vt:lpstr>
      <vt:lpstr>Background</vt:lpstr>
      <vt:lpstr>Have reserves met their objectives?</vt:lpstr>
      <vt:lpstr>1. Determine a set of biophysical, socioeconomic and governance indicators that can be used to evaluate the effectiveness of no-take marine reserves in Mexico.  2. Use the selected indicators to propose a framework for evaluating the effectiveness of no-take marine reserves in Mexico.  3. Develop an English/Spanish guidebook with the selected indicators that walks the user through implementing our framework.</vt:lpstr>
      <vt:lpstr>Selection of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Melaina Wright</dc:creator>
  <cp:lastModifiedBy>Melaina Wright</cp:lastModifiedBy>
  <cp:revision>45</cp:revision>
  <dcterms:created xsi:type="dcterms:W3CDTF">2016-05-30T18:17:09Z</dcterms:created>
  <dcterms:modified xsi:type="dcterms:W3CDTF">2016-05-31T23:48:38Z</dcterms:modified>
</cp:coreProperties>
</file>